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6" r:id="rId2"/>
    <p:sldId id="327" r:id="rId3"/>
    <p:sldId id="258" r:id="rId4"/>
    <p:sldId id="260" r:id="rId5"/>
    <p:sldId id="329" r:id="rId6"/>
    <p:sldId id="266" r:id="rId7"/>
    <p:sldId id="274" r:id="rId8"/>
    <p:sldId id="275" r:id="rId9"/>
    <p:sldId id="323" r:id="rId10"/>
    <p:sldId id="324" r:id="rId11"/>
    <p:sldId id="276" r:id="rId12"/>
    <p:sldId id="277" r:id="rId13"/>
    <p:sldId id="278" r:id="rId14"/>
    <p:sldId id="279" r:id="rId15"/>
    <p:sldId id="283" r:id="rId16"/>
    <p:sldId id="326" r:id="rId17"/>
    <p:sldId id="298" r:id="rId18"/>
    <p:sldId id="299" r:id="rId19"/>
    <p:sldId id="302" r:id="rId20"/>
    <p:sldId id="328" r:id="rId21"/>
    <p:sldId id="33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69" d="100"/>
          <a:sy n="69" d="100"/>
        </p:scale>
        <p:origin x="-142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E08816-1847-4D1E-8E4B-17FC8BCC169B}" type="doc">
      <dgm:prSet loTypeId="urn:microsoft.com/office/officeart/2005/8/layout/hProcess9" loCatId="process" qsTypeId="urn:microsoft.com/office/officeart/2005/8/quickstyle/simple1" qsCatId="simple" csTypeId="urn:microsoft.com/office/officeart/2005/8/colors/accent1_2" csCatId="accent1" phldr="1"/>
      <dgm:spPr/>
    </dgm:pt>
    <dgm:pt modelId="{4CE4FC74-3A69-400C-9180-550A70F343EF}">
      <dgm:prSet phldrT="[Text]" custT="1"/>
      <dgm:spPr/>
      <dgm:t>
        <a:bodyPr/>
        <a:lstStyle/>
        <a:p>
          <a:r>
            <a:rPr lang="en-AU" sz="2000" b="1" dirty="0" smtClean="0"/>
            <a:t>2 Steps: </a:t>
          </a:r>
          <a:endParaRPr lang="en-AU" sz="2000" b="1" dirty="0"/>
        </a:p>
      </dgm:t>
    </dgm:pt>
    <dgm:pt modelId="{0BBFD3CE-53B2-4C3A-9877-235B892353EF}" type="parTrans" cxnId="{3A21226A-05DE-4866-AD27-25466B697D43}">
      <dgm:prSet/>
      <dgm:spPr/>
      <dgm:t>
        <a:bodyPr/>
        <a:lstStyle/>
        <a:p>
          <a:endParaRPr lang="en-AU"/>
        </a:p>
      </dgm:t>
    </dgm:pt>
    <dgm:pt modelId="{863636F1-0792-49F7-93F7-DB231BDF727D}" type="sibTrans" cxnId="{3A21226A-05DE-4866-AD27-25466B697D43}">
      <dgm:prSet/>
      <dgm:spPr/>
      <dgm:t>
        <a:bodyPr/>
        <a:lstStyle/>
        <a:p>
          <a:endParaRPr lang="en-AU"/>
        </a:p>
      </dgm:t>
    </dgm:pt>
    <dgm:pt modelId="{7417707D-78FE-4264-B3A7-8DF2482C5FD0}">
      <dgm:prSet phldrT="[Text]" custT="1"/>
      <dgm:spPr/>
      <dgm:t>
        <a:bodyPr/>
        <a:lstStyle/>
        <a:p>
          <a:r>
            <a:rPr lang="en-AU" sz="2400" b="1" dirty="0" smtClean="0"/>
            <a:t>Step 1</a:t>
          </a:r>
        </a:p>
        <a:p>
          <a:r>
            <a:rPr lang="en-AU" sz="2000" dirty="0" smtClean="0"/>
            <a:t>List your preferred order</a:t>
          </a:r>
          <a:endParaRPr lang="en-AU" sz="2000" dirty="0"/>
        </a:p>
      </dgm:t>
    </dgm:pt>
    <dgm:pt modelId="{ED498278-D813-493A-B030-9D497BF9F79A}" type="parTrans" cxnId="{216065DA-5CEF-43E6-9D46-3B5AF9EE0F8D}">
      <dgm:prSet/>
      <dgm:spPr/>
      <dgm:t>
        <a:bodyPr/>
        <a:lstStyle/>
        <a:p>
          <a:endParaRPr lang="en-AU"/>
        </a:p>
      </dgm:t>
    </dgm:pt>
    <dgm:pt modelId="{6F2C1A3E-17A3-4E54-8350-65B4B2377BB2}" type="sibTrans" cxnId="{216065DA-5CEF-43E6-9D46-3B5AF9EE0F8D}">
      <dgm:prSet/>
      <dgm:spPr/>
      <dgm:t>
        <a:bodyPr/>
        <a:lstStyle/>
        <a:p>
          <a:endParaRPr lang="en-AU"/>
        </a:p>
      </dgm:t>
    </dgm:pt>
    <dgm:pt modelId="{AD9CA709-B34A-4AB7-99D3-7FB0B7BDDCF2}">
      <dgm:prSet phldrT="[Text]" custT="1"/>
      <dgm:spPr/>
      <dgm:t>
        <a:bodyPr/>
        <a:lstStyle/>
        <a:p>
          <a:r>
            <a:rPr lang="en-AU" sz="2400" b="1" dirty="0" smtClean="0"/>
            <a:t>Step 2</a:t>
          </a:r>
        </a:p>
        <a:p>
          <a:r>
            <a:rPr lang="en-AU" sz="2000" dirty="0" smtClean="0"/>
            <a:t>Check the major offer round for each preference. </a:t>
          </a:r>
        </a:p>
        <a:p>
          <a:endParaRPr lang="en-AU" sz="2000" dirty="0" smtClean="0"/>
        </a:p>
        <a:p>
          <a:r>
            <a:rPr lang="en-AU" sz="2000" dirty="0" smtClean="0"/>
            <a:t>Reorder if necessary according to major offer round date</a:t>
          </a:r>
        </a:p>
        <a:p>
          <a:endParaRPr lang="en-AU" sz="1300" dirty="0"/>
        </a:p>
      </dgm:t>
    </dgm:pt>
    <dgm:pt modelId="{08BF2C6F-D568-4144-A888-509E00D3647D}" type="parTrans" cxnId="{9C4ED31E-91A7-4191-BEC1-37193CEFAC6F}">
      <dgm:prSet/>
      <dgm:spPr/>
      <dgm:t>
        <a:bodyPr/>
        <a:lstStyle/>
        <a:p>
          <a:endParaRPr lang="en-AU"/>
        </a:p>
      </dgm:t>
    </dgm:pt>
    <dgm:pt modelId="{FA99714C-30B0-4E2D-888F-9012B48FA2E0}" type="sibTrans" cxnId="{9C4ED31E-91A7-4191-BEC1-37193CEFAC6F}">
      <dgm:prSet/>
      <dgm:spPr/>
      <dgm:t>
        <a:bodyPr/>
        <a:lstStyle/>
        <a:p>
          <a:endParaRPr lang="en-AU"/>
        </a:p>
      </dgm:t>
    </dgm:pt>
    <dgm:pt modelId="{B7B2705A-5CFF-4935-B144-1A7B92FC4D7B}" type="pres">
      <dgm:prSet presAssocID="{4EE08816-1847-4D1E-8E4B-17FC8BCC169B}" presName="CompostProcess" presStyleCnt="0">
        <dgm:presLayoutVars>
          <dgm:dir/>
          <dgm:resizeHandles val="exact"/>
        </dgm:presLayoutVars>
      </dgm:prSet>
      <dgm:spPr/>
    </dgm:pt>
    <dgm:pt modelId="{17C9FDEF-F2B6-4498-A9AD-0B322399B468}" type="pres">
      <dgm:prSet presAssocID="{4EE08816-1847-4D1E-8E4B-17FC8BCC169B}" presName="arrow" presStyleLbl="bgShp" presStyleIdx="0" presStyleCnt="1" custScaleX="117647" custLinFactNeighborX="64"/>
      <dgm:spPr/>
    </dgm:pt>
    <dgm:pt modelId="{B286618E-EFEB-474B-B2ED-25D061B349BD}" type="pres">
      <dgm:prSet presAssocID="{4EE08816-1847-4D1E-8E4B-17FC8BCC169B}" presName="linearProcess" presStyleCnt="0"/>
      <dgm:spPr/>
    </dgm:pt>
    <dgm:pt modelId="{C3546D4A-E1C6-4C66-A6E6-1322D33DE52E}" type="pres">
      <dgm:prSet presAssocID="{4CE4FC74-3A69-400C-9180-550A70F343EF}" presName="textNode" presStyleLbl="node1" presStyleIdx="0" presStyleCnt="3" custScaleX="19266" custScaleY="39538" custLinFactX="-26905" custLinFactNeighborX="-100000" custLinFactNeighborY="-1816">
        <dgm:presLayoutVars>
          <dgm:bulletEnabled val="1"/>
        </dgm:presLayoutVars>
      </dgm:prSet>
      <dgm:spPr/>
      <dgm:t>
        <a:bodyPr/>
        <a:lstStyle/>
        <a:p>
          <a:endParaRPr lang="en-AU"/>
        </a:p>
      </dgm:t>
    </dgm:pt>
    <dgm:pt modelId="{412BE0E2-85AA-473C-BE0B-311B4EA816F4}" type="pres">
      <dgm:prSet presAssocID="{863636F1-0792-49F7-93F7-DB231BDF727D}" presName="sibTrans" presStyleCnt="0"/>
      <dgm:spPr/>
    </dgm:pt>
    <dgm:pt modelId="{063BE2C3-F3C8-4AF3-94B8-4F32D133ABF0}" type="pres">
      <dgm:prSet presAssocID="{7417707D-78FE-4264-B3A7-8DF2482C5FD0}" presName="textNode" presStyleLbl="node1" presStyleIdx="1" presStyleCnt="3" custScaleX="38179" custScaleY="82965" custLinFactNeighborX="-85172" custLinFactNeighborY="10">
        <dgm:presLayoutVars>
          <dgm:bulletEnabled val="1"/>
        </dgm:presLayoutVars>
      </dgm:prSet>
      <dgm:spPr/>
      <dgm:t>
        <a:bodyPr/>
        <a:lstStyle/>
        <a:p>
          <a:endParaRPr lang="en-AU"/>
        </a:p>
      </dgm:t>
    </dgm:pt>
    <dgm:pt modelId="{2A673C25-6C0B-4389-9086-B8A9FFBF9C7C}" type="pres">
      <dgm:prSet presAssocID="{6F2C1A3E-17A3-4E54-8350-65B4B2377BB2}" presName="sibTrans" presStyleCnt="0"/>
      <dgm:spPr/>
    </dgm:pt>
    <dgm:pt modelId="{0AE79580-38AA-43AD-B047-5304F9B82AE2}" type="pres">
      <dgm:prSet presAssocID="{AD9CA709-B34A-4AB7-99D3-7FB0B7BDDCF2}" presName="textNode" presStyleLbl="node1" presStyleIdx="2" presStyleCnt="3" custScaleX="93760" custScaleY="155684" custLinFactX="-3071" custLinFactNeighborX="-100000" custLinFactNeighborY="572">
        <dgm:presLayoutVars>
          <dgm:bulletEnabled val="1"/>
        </dgm:presLayoutVars>
      </dgm:prSet>
      <dgm:spPr/>
      <dgm:t>
        <a:bodyPr/>
        <a:lstStyle/>
        <a:p>
          <a:endParaRPr lang="en-AU"/>
        </a:p>
      </dgm:t>
    </dgm:pt>
  </dgm:ptLst>
  <dgm:cxnLst>
    <dgm:cxn modelId="{3A21226A-05DE-4866-AD27-25466B697D43}" srcId="{4EE08816-1847-4D1E-8E4B-17FC8BCC169B}" destId="{4CE4FC74-3A69-400C-9180-550A70F343EF}" srcOrd="0" destOrd="0" parTransId="{0BBFD3CE-53B2-4C3A-9877-235B892353EF}" sibTransId="{863636F1-0792-49F7-93F7-DB231BDF727D}"/>
    <dgm:cxn modelId="{D7A54EEF-7E52-4CF7-A515-98D623362AA2}" type="presOf" srcId="{AD9CA709-B34A-4AB7-99D3-7FB0B7BDDCF2}" destId="{0AE79580-38AA-43AD-B047-5304F9B82AE2}" srcOrd="0" destOrd="0" presId="urn:microsoft.com/office/officeart/2005/8/layout/hProcess9"/>
    <dgm:cxn modelId="{E7F05364-A2B1-4A26-911C-0A28F60F185E}" type="presOf" srcId="{4CE4FC74-3A69-400C-9180-550A70F343EF}" destId="{C3546D4A-E1C6-4C66-A6E6-1322D33DE52E}" srcOrd="0" destOrd="0" presId="urn:microsoft.com/office/officeart/2005/8/layout/hProcess9"/>
    <dgm:cxn modelId="{9C4ED31E-91A7-4191-BEC1-37193CEFAC6F}" srcId="{4EE08816-1847-4D1E-8E4B-17FC8BCC169B}" destId="{AD9CA709-B34A-4AB7-99D3-7FB0B7BDDCF2}" srcOrd="2" destOrd="0" parTransId="{08BF2C6F-D568-4144-A888-509E00D3647D}" sibTransId="{FA99714C-30B0-4E2D-888F-9012B48FA2E0}"/>
    <dgm:cxn modelId="{D88BFAAC-02DE-4E88-8B89-FB3010DA74B4}" type="presOf" srcId="{7417707D-78FE-4264-B3A7-8DF2482C5FD0}" destId="{063BE2C3-F3C8-4AF3-94B8-4F32D133ABF0}" srcOrd="0" destOrd="0" presId="urn:microsoft.com/office/officeart/2005/8/layout/hProcess9"/>
    <dgm:cxn modelId="{216065DA-5CEF-43E6-9D46-3B5AF9EE0F8D}" srcId="{4EE08816-1847-4D1E-8E4B-17FC8BCC169B}" destId="{7417707D-78FE-4264-B3A7-8DF2482C5FD0}" srcOrd="1" destOrd="0" parTransId="{ED498278-D813-493A-B030-9D497BF9F79A}" sibTransId="{6F2C1A3E-17A3-4E54-8350-65B4B2377BB2}"/>
    <dgm:cxn modelId="{719FCBFD-929A-41C6-BEBF-1E6B26BECC9D}" type="presOf" srcId="{4EE08816-1847-4D1E-8E4B-17FC8BCC169B}" destId="{B7B2705A-5CFF-4935-B144-1A7B92FC4D7B}" srcOrd="0" destOrd="0" presId="urn:microsoft.com/office/officeart/2005/8/layout/hProcess9"/>
    <dgm:cxn modelId="{3D03F20B-BBFB-4A9F-B220-44A423DFD4FD}" type="presParOf" srcId="{B7B2705A-5CFF-4935-B144-1A7B92FC4D7B}" destId="{17C9FDEF-F2B6-4498-A9AD-0B322399B468}" srcOrd="0" destOrd="0" presId="urn:microsoft.com/office/officeart/2005/8/layout/hProcess9"/>
    <dgm:cxn modelId="{C68B5968-19D2-4381-8DAF-B1F134C48442}" type="presParOf" srcId="{B7B2705A-5CFF-4935-B144-1A7B92FC4D7B}" destId="{B286618E-EFEB-474B-B2ED-25D061B349BD}" srcOrd="1" destOrd="0" presId="urn:microsoft.com/office/officeart/2005/8/layout/hProcess9"/>
    <dgm:cxn modelId="{EF87D35C-C27E-4044-B5EC-E59BDC43DC18}" type="presParOf" srcId="{B286618E-EFEB-474B-B2ED-25D061B349BD}" destId="{C3546D4A-E1C6-4C66-A6E6-1322D33DE52E}" srcOrd="0" destOrd="0" presId="urn:microsoft.com/office/officeart/2005/8/layout/hProcess9"/>
    <dgm:cxn modelId="{A77FF091-30B3-4E64-91F9-7BEE3954A0D4}" type="presParOf" srcId="{B286618E-EFEB-474B-B2ED-25D061B349BD}" destId="{412BE0E2-85AA-473C-BE0B-311B4EA816F4}" srcOrd="1" destOrd="0" presId="urn:microsoft.com/office/officeart/2005/8/layout/hProcess9"/>
    <dgm:cxn modelId="{2991882D-7EAF-45FD-9761-97BFE75E6A31}" type="presParOf" srcId="{B286618E-EFEB-474B-B2ED-25D061B349BD}" destId="{063BE2C3-F3C8-4AF3-94B8-4F32D133ABF0}" srcOrd="2" destOrd="0" presId="urn:microsoft.com/office/officeart/2005/8/layout/hProcess9"/>
    <dgm:cxn modelId="{02D00869-06CB-4B08-A94D-1F876EBB6C6D}" type="presParOf" srcId="{B286618E-EFEB-474B-B2ED-25D061B349BD}" destId="{2A673C25-6C0B-4389-9086-B8A9FFBF9C7C}" srcOrd="3" destOrd="0" presId="urn:microsoft.com/office/officeart/2005/8/layout/hProcess9"/>
    <dgm:cxn modelId="{38D3060D-28AC-47E0-B012-1CE8107224BB}" type="presParOf" srcId="{B286618E-EFEB-474B-B2ED-25D061B349BD}" destId="{0AE79580-38AA-43AD-B047-5304F9B82AE2}"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C9FDEF-F2B6-4498-A9AD-0B322399B468}">
      <dsp:nvSpPr>
        <dsp:cNvPr id="0" name=""/>
        <dsp:cNvSpPr/>
      </dsp:nvSpPr>
      <dsp:spPr>
        <a:xfrm>
          <a:off x="4" y="0"/>
          <a:ext cx="8244403" cy="43099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546D4A-E1C6-4C66-A6E6-1322D33DE52E}">
      <dsp:nvSpPr>
        <dsp:cNvPr id="0" name=""/>
        <dsp:cNvSpPr/>
      </dsp:nvSpPr>
      <dsp:spPr>
        <a:xfrm>
          <a:off x="0" y="1782849"/>
          <a:ext cx="964560" cy="68162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AU" sz="2000" b="1" kern="1200" dirty="0" smtClean="0"/>
            <a:t>2 Steps: </a:t>
          </a:r>
          <a:endParaRPr lang="en-AU" sz="2000" b="1" kern="1200" dirty="0"/>
        </a:p>
      </dsp:txBody>
      <dsp:txXfrm>
        <a:off x="33274" y="1816123"/>
        <a:ext cx="898012" cy="615077"/>
      </dsp:txXfrm>
    </dsp:sp>
    <dsp:sp modelId="{063BE2C3-F3C8-4AF3-94B8-4F32D133ABF0}">
      <dsp:nvSpPr>
        <dsp:cNvPr id="0" name=""/>
        <dsp:cNvSpPr/>
      </dsp:nvSpPr>
      <dsp:spPr>
        <a:xfrm>
          <a:off x="1017062" y="1439993"/>
          <a:ext cx="1911448" cy="143029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AU" sz="2400" b="1" kern="1200" dirty="0" smtClean="0"/>
            <a:t>Step 1</a:t>
          </a:r>
        </a:p>
        <a:p>
          <a:pPr lvl="0" algn="ctr" defTabSz="1066800">
            <a:lnSpc>
              <a:spcPct val="90000"/>
            </a:lnSpc>
            <a:spcBef>
              <a:spcPct val="0"/>
            </a:spcBef>
            <a:spcAft>
              <a:spcPct val="35000"/>
            </a:spcAft>
          </a:pPr>
          <a:r>
            <a:rPr lang="en-AU" sz="2000" kern="1200" dirty="0" smtClean="0"/>
            <a:t>List your preferred order</a:t>
          </a:r>
          <a:endParaRPr lang="en-AU" sz="2000" kern="1200" dirty="0"/>
        </a:p>
      </dsp:txBody>
      <dsp:txXfrm>
        <a:off x="1086883" y="1509814"/>
        <a:ext cx="1771806" cy="1290654"/>
      </dsp:txXfrm>
    </dsp:sp>
    <dsp:sp modelId="{0AE79580-38AA-43AD-B047-5304F9B82AE2}">
      <dsp:nvSpPr>
        <dsp:cNvPr id="0" name=""/>
        <dsp:cNvSpPr/>
      </dsp:nvSpPr>
      <dsp:spPr>
        <a:xfrm>
          <a:off x="3059389" y="822853"/>
          <a:ext cx="4694135" cy="268395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AU" sz="2400" b="1" kern="1200" dirty="0" smtClean="0"/>
            <a:t>Step 2</a:t>
          </a:r>
        </a:p>
        <a:p>
          <a:pPr lvl="0" algn="ctr" defTabSz="1066800">
            <a:lnSpc>
              <a:spcPct val="90000"/>
            </a:lnSpc>
            <a:spcBef>
              <a:spcPct val="0"/>
            </a:spcBef>
            <a:spcAft>
              <a:spcPct val="35000"/>
            </a:spcAft>
          </a:pPr>
          <a:r>
            <a:rPr lang="en-AU" sz="2000" kern="1200" dirty="0" smtClean="0"/>
            <a:t>Check the major offer round for each preference. </a:t>
          </a:r>
        </a:p>
        <a:p>
          <a:pPr lvl="0" algn="ctr" defTabSz="1066800">
            <a:lnSpc>
              <a:spcPct val="90000"/>
            </a:lnSpc>
            <a:spcBef>
              <a:spcPct val="0"/>
            </a:spcBef>
            <a:spcAft>
              <a:spcPct val="35000"/>
            </a:spcAft>
          </a:pPr>
          <a:endParaRPr lang="en-AU" sz="2000" kern="1200" dirty="0" smtClean="0"/>
        </a:p>
        <a:p>
          <a:pPr lvl="0" algn="ctr" defTabSz="1066800">
            <a:lnSpc>
              <a:spcPct val="90000"/>
            </a:lnSpc>
            <a:spcBef>
              <a:spcPct val="0"/>
            </a:spcBef>
            <a:spcAft>
              <a:spcPct val="35000"/>
            </a:spcAft>
          </a:pPr>
          <a:r>
            <a:rPr lang="en-AU" sz="2000" kern="1200" dirty="0" smtClean="0"/>
            <a:t>Reorder if necessary according to major offer round date</a:t>
          </a:r>
        </a:p>
        <a:p>
          <a:pPr lvl="0" algn="ctr" defTabSz="1066800">
            <a:lnSpc>
              <a:spcPct val="90000"/>
            </a:lnSpc>
            <a:spcBef>
              <a:spcPct val="0"/>
            </a:spcBef>
            <a:spcAft>
              <a:spcPct val="35000"/>
            </a:spcAft>
          </a:pPr>
          <a:endParaRPr lang="en-AU" sz="1300" kern="1200" dirty="0"/>
        </a:p>
      </dsp:txBody>
      <dsp:txXfrm>
        <a:off x="3190409" y="953873"/>
        <a:ext cx="4432095" cy="242191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A7E046-DA6C-42B7-BA8D-D3C7EBFBC7EE}" type="datetimeFigureOut">
              <a:rPr lang="en-AU" smtClean="0"/>
              <a:t>18/08/2014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FFB4A3-9700-430D-9354-202294EA51C9}" type="slidenum">
              <a:rPr lang="en-AU" smtClean="0"/>
              <a:t>‹#›</a:t>
            </a:fld>
            <a:endParaRPr lang="en-AU"/>
          </a:p>
        </p:txBody>
      </p:sp>
    </p:spTree>
    <p:extLst>
      <p:ext uri="{BB962C8B-B14F-4D97-AF65-F5344CB8AC3E}">
        <p14:creationId xmlns:p14="http://schemas.microsoft.com/office/powerpoint/2010/main" val="678477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882536F-E5E8-4EAB-8115-D951CE58588A}" type="slidenum">
              <a:rPr lang="en-AU" smtClean="0"/>
              <a:t>11</a:t>
            </a:fld>
            <a:endParaRPr lang="en-AU" dirty="0"/>
          </a:p>
        </p:txBody>
      </p:sp>
    </p:spTree>
    <p:extLst>
      <p:ext uri="{BB962C8B-B14F-4D97-AF65-F5344CB8AC3E}">
        <p14:creationId xmlns:p14="http://schemas.microsoft.com/office/powerpoint/2010/main" val="363714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882536F-E5E8-4EAB-8115-D951CE58588A}" type="slidenum">
              <a:rPr lang="en-AU" smtClean="0"/>
              <a:t>13</a:t>
            </a:fld>
            <a:endParaRPr lang="en-AU" dirty="0"/>
          </a:p>
        </p:txBody>
      </p:sp>
    </p:spTree>
    <p:extLst>
      <p:ext uri="{BB962C8B-B14F-4D97-AF65-F5344CB8AC3E}">
        <p14:creationId xmlns:p14="http://schemas.microsoft.com/office/powerpoint/2010/main" val="490183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r>
              <a:rPr lang="en-AU" altLang="en-US" smtClean="0">
                <a:latin typeface="Arial" charset="0"/>
                <a:cs typeface="Arial" charset="0"/>
              </a:rPr>
              <a:t>The earliest  round of offers that Year 12 students may receive offers will be the December round when some institutions will give early entry offers.</a:t>
            </a:r>
          </a:p>
          <a:p>
            <a:r>
              <a:rPr lang="en-AU" altLang="en-US" smtClean="0">
                <a:latin typeface="Arial" charset="0"/>
                <a:cs typeface="Arial" charset="0"/>
              </a:rPr>
              <a:t>30 September is on time closing after this date the application fee will rise so it is advisable that students log their application as soon as applications open to avoid the higher fee. It doesn’t matter if the student doesn’t know what that want to study as they can change their preferences as many times as they wish up until the 7 January for the main round of offers. Students should check all closing dates for each offer round which will be listed in the UAC guide.</a:t>
            </a:r>
          </a:p>
        </p:txBody>
      </p:sp>
      <p:sp>
        <p:nvSpPr>
          <p:cNvPr id="22532" name="Slide Number Placeholder 3"/>
          <p:cNvSpPr>
            <a:spLocks noGrp="1"/>
          </p:cNvSpPr>
          <p:nvPr>
            <p:ph type="sldNum" sz="quarter" idx="5"/>
          </p:nvPr>
        </p:nvSpPr>
        <p:spPr>
          <a:noFill/>
        </p:spPr>
        <p:txBody>
          <a:bodyPr/>
          <a:lstStyle>
            <a:lvl1pPr>
              <a:defRPr sz="4000" b="1">
                <a:solidFill>
                  <a:srgbClr val="000000"/>
                </a:solidFill>
                <a:latin typeface="Gill Sans" pitchFamily="34" charset="0"/>
                <a:cs typeface="Arial" charset="0"/>
              </a:defRPr>
            </a:lvl1pPr>
            <a:lvl2pPr marL="742950" indent="-285750">
              <a:defRPr sz="4000" b="1">
                <a:solidFill>
                  <a:srgbClr val="000000"/>
                </a:solidFill>
                <a:latin typeface="Gill Sans" pitchFamily="34" charset="0"/>
                <a:cs typeface="Arial" charset="0"/>
              </a:defRPr>
            </a:lvl2pPr>
            <a:lvl3pPr marL="1143000" indent="-228600">
              <a:defRPr sz="4000" b="1">
                <a:solidFill>
                  <a:srgbClr val="000000"/>
                </a:solidFill>
                <a:latin typeface="Gill Sans" pitchFamily="34" charset="0"/>
                <a:cs typeface="Arial" charset="0"/>
              </a:defRPr>
            </a:lvl3pPr>
            <a:lvl4pPr marL="1600200" indent="-228600">
              <a:defRPr sz="4000" b="1">
                <a:solidFill>
                  <a:srgbClr val="000000"/>
                </a:solidFill>
                <a:latin typeface="Gill Sans" pitchFamily="34" charset="0"/>
                <a:cs typeface="Arial" charset="0"/>
              </a:defRPr>
            </a:lvl4pPr>
            <a:lvl5pPr marL="2057400" indent="-228600">
              <a:defRPr sz="4000" b="1">
                <a:solidFill>
                  <a:srgbClr val="000000"/>
                </a:solidFill>
                <a:latin typeface="Gill Sans" pitchFamily="34" charset="0"/>
                <a:cs typeface="Arial" charset="0"/>
              </a:defRPr>
            </a:lvl5pPr>
            <a:lvl6pPr marL="2514600" indent="-228600" eaLnBrk="0" fontAlgn="base" hangingPunct="0">
              <a:spcBef>
                <a:spcPct val="0"/>
              </a:spcBef>
              <a:spcAft>
                <a:spcPct val="0"/>
              </a:spcAft>
              <a:defRPr sz="4000" b="1">
                <a:solidFill>
                  <a:srgbClr val="000000"/>
                </a:solidFill>
                <a:latin typeface="Gill Sans" pitchFamily="34" charset="0"/>
                <a:cs typeface="Arial" charset="0"/>
              </a:defRPr>
            </a:lvl6pPr>
            <a:lvl7pPr marL="2971800" indent="-228600" eaLnBrk="0" fontAlgn="base" hangingPunct="0">
              <a:spcBef>
                <a:spcPct val="0"/>
              </a:spcBef>
              <a:spcAft>
                <a:spcPct val="0"/>
              </a:spcAft>
              <a:defRPr sz="4000" b="1">
                <a:solidFill>
                  <a:srgbClr val="000000"/>
                </a:solidFill>
                <a:latin typeface="Gill Sans" pitchFamily="34" charset="0"/>
                <a:cs typeface="Arial" charset="0"/>
              </a:defRPr>
            </a:lvl7pPr>
            <a:lvl8pPr marL="3429000" indent="-228600" eaLnBrk="0" fontAlgn="base" hangingPunct="0">
              <a:spcBef>
                <a:spcPct val="0"/>
              </a:spcBef>
              <a:spcAft>
                <a:spcPct val="0"/>
              </a:spcAft>
              <a:defRPr sz="4000" b="1">
                <a:solidFill>
                  <a:srgbClr val="000000"/>
                </a:solidFill>
                <a:latin typeface="Gill Sans" pitchFamily="34" charset="0"/>
                <a:cs typeface="Arial" charset="0"/>
              </a:defRPr>
            </a:lvl8pPr>
            <a:lvl9pPr marL="3886200" indent="-228600" eaLnBrk="0" fontAlgn="base" hangingPunct="0">
              <a:spcBef>
                <a:spcPct val="0"/>
              </a:spcBef>
              <a:spcAft>
                <a:spcPct val="0"/>
              </a:spcAft>
              <a:defRPr sz="4000" b="1">
                <a:solidFill>
                  <a:srgbClr val="000000"/>
                </a:solidFill>
                <a:latin typeface="Gill Sans" pitchFamily="34" charset="0"/>
                <a:cs typeface="Arial" charset="0"/>
              </a:defRPr>
            </a:lvl9pPr>
          </a:lstStyle>
          <a:p>
            <a:fld id="{81E0ADAA-1711-44BC-92D1-96EC764E2C1F}" type="slidenum">
              <a:rPr lang="en-US" altLang="en-US" sz="1200" b="0">
                <a:solidFill>
                  <a:schemeClr val="tx1"/>
                </a:solidFill>
                <a:latin typeface="Arial" charset="0"/>
              </a:rPr>
              <a:pPr/>
              <a:t>16</a:t>
            </a:fld>
            <a:endParaRPr lang="en-US" altLang="en-US" sz="1200" b="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DE16D2-65A9-4F28-9D0E-1CC24C446FD8}" type="datetimeFigureOut">
              <a:rPr lang="en-AU" smtClean="0"/>
              <a:t>18/08/2014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BCB25BE4-B380-4DC4-AAAB-B254DD32A337}" type="slidenum">
              <a:rPr lang="en-AU" smtClean="0"/>
              <a:t>‹#›</a:t>
            </a:fld>
            <a:endParaRPr lang="en-AU"/>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E16D2-65A9-4F28-9D0E-1CC24C446FD8}" type="datetimeFigureOut">
              <a:rPr lang="en-AU" smtClean="0"/>
              <a:t>18/08/2014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B25BE4-B380-4DC4-AAAB-B254DD32A337}" type="slidenum">
              <a:rPr lang="en-AU" smtClean="0"/>
              <a:t>‹#›</a:t>
            </a:fld>
            <a:endParaRPr lang="en-A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E16D2-65A9-4F28-9D0E-1CC24C446FD8}" type="datetimeFigureOut">
              <a:rPr lang="en-AU" smtClean="0"/>
              <a:t>18/08/2014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B25BE4-B380-4DC4-AAAB-B254DD32A337}" type="slidenum">
              <a:rPr lang="en-AU" smtClean="0"/>
              <a:t>‹#›</a:t>
            </a:fld>
            <a:endParaRPr lang="en-A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DE16D2-65A9-4F28-9D0E-1CC24C446FD8}" type="datetimeFigureOut">
              <a:rPr lang="en-AU" smtClean="0"/>
              <a:t>18/08/2014</a:t>
            </a:fld>
            <a:endParaRPr lang="en-AU"/>
          </a:p>
        </p:txBody>
      </p:sp>
      <p:sp>
        <p:nvSpPr>
          <p:cNvPr id="10" name="Slide Number Placeholder 9"/>
          <p:cNvSpPr>
            <a:spLocks noGrp="1"/>
          </p:cNvSpPr>
          <p:nvPr>
            <p:ph type="sldNum" sz="quarter" idx="11"/>
          </p:nvPr>
        </p:nvSpPr>
        <p:spPr/>
        <p:txBody>
          <a:bodyPr/>
          <a:lstStyle/>
          <a:p>
            <a:fld id="{BCB25BE4-B380-4DC4-AAAB-B254DD32A337}" type="slidenum">
              <a:rPr lang="en-AU" smtClean="0"/>
              <a:t>‹#›</a:t>
            </a:fld>
            <a:endParaRPr lang="en-AU"/>
          </a:p>
        </p:txBody>
      </p:sp>
      <p:sp>
        <p:nvSpPr>
          <p:cNvPr id="12" name="Footer Placeholder 11"/>
          <p:cNvSpPr>
            <a:spLocks noGrp="1"/>
          </p:cNvSpPr>
          <p:nvPr>
            <p:ph type="ftr" sz="quarter" idx="12"/>
          </p:nvPr>
        </p:nvSpPr>
        <p:spPr/>
        <p:txBody>
          <a:bodyPr/>
          <a:lstStyle/>
          <a:p>
            <a:endParaRPr lang="en-A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F8DE16D2-65A9-4F28-9D0E-1CC24C446FD8}" type="datetimeFigureOut">
              <a:rPr lang="en-AU" smtClean="0"/>
              <a:t>18/08/2014</a:t>
            </a:fld>
            <a:endParaRPr lang="en-AU"/>
          </a:p>
        </p:txBody>
      </p:sp>
      <p:sp>
        <p:nvSpPr>
          <p:cNvPr id="20" name="Slide Number Placeholder 19"/>
          <p:cNvSpPr>
            <a:spLocks noGrp="1"/>
          </p:cNvSpPr>
          <p:nvPr>
            <p:ph type="sldNum" sz="quarter" idx="11"/>
          </p:nvPr>
        </p:nvSpPr>
        <p:spPr/>
        <p:txBody>
          <a:bodyPr/>
          <a:lstStyle/>
          <a:p>
            <a:fld id="{BCB25BE4-B380-4DC4-AAAB-B254DD32A337}" type="slidenum">
              <a:rPr lang="en-AU" smtClean="0"/>
              <a:t>‹#›</a:t>
            </a:fld>
            <a:endParaRPr lang="en-AU"/>
          </a:p>
        </p:txBody>
      </p:sp>
      <p:sp>
        <p:nvSpPr>
          <p:cNvPr id="21" name="Footer Placeholder 20"/>
          <p:cNvSpPr>
            <a:spLocks noGrp="1"/>
          </p:cNvSpPr>
          <p:nvPr>
            <p:ph type="ftr" sz="quarter" idx="12"/>
          </p:nvPr>
        </p:nvSpPr>
        <p:spPr/>
        <p:txBody>
          <a:bodyPr/>
          <a:lstStyle/>
          <a:p>
            <a:endParaRPr lang="en-A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8DE16D2-65A9-4F28-9D0E-1CC24C446FD8}" type="datetimeFigureOut">
              <a:rPr lang="en-AU" smtClean="0"/>
              <a:t>18/08/2014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B25BE4-B380-4DC4-AAAB-B254DD32A337}" type="slidenum">
              <a:rPr lang="en-AU" smtClean="0"/>
              <a:t>‹#›</a:t>
            </a:fld>
            <a:endParaRPr lang="en-AU"/>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8DE16D2-65A9-4F28-9D0E-1CC24C446FD8}" type="datetimeFigureOut">
              <a:rPr lang="en-AU" smtClean="0"/>
              <a:t>18/08/2014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CB25BE4-B380-4DC4-AAAB-B254DD32A337}" type="slidenum">
              <a:rPr lang="en-AU" smtClean="0"/>
              <a:t>‹#›</a:t>
            </a:fld>
            <a:endParaRPr lang="en-AU"/>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DE16D2-65A9-4F28-9D0E-1CC24C446FD8}" type="datetimeFigureOut">
              <a:rPr lang="en-AU" smtClean="0"/>
              <a:t>18/08/2014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CB25BE4-B380-4DC4-AAAB-B254DD32A337}" type="slidenum">
              <a:rPr lang="en-AU" smtClean="0"/>
              <a:t>‹#›</a:t>
            </a:fld>
            <a:endParaRPr lang="en-A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DE16D2-65A9-4F28-9D0E-1CC24C446FD8}" type="datetimeFigureOut">
              <a:rPr lang="en-AU" smtClean="0"/>
              <a:t>18/08/2014</a:t>
            </a:fld>
            <a:endParaRPr lang="en-AU"/>
          </a:p>
        </p:txBody>
      </p:sp>
      <p:sp>
        <p:nvSpPr>
          <p:cNvPr id="6" name="Slide Number Placeholder 5"/>
          <p:cNvSpPr>
            <a:spLocks noGrp="1"/>
          </p:cNvSpPr>
          <p:nvPr>
            <p:ph type="sldNum" sz="quarter" idx="11"/>
          </p:nvPr>
        </p:nvSpPr>
        <p:spPr/>
        <p:txBody>
          <a:bodyPr/>
          <a:lstStyle/>
          <a:p>
            <a:fld id="{BCB25BE4-B380-4DC4-AAAB-B254DD32A337}" type="slidenum">
              <a:rPr lang="en-AU" smtClean="0"/>
              <a:t>‹#›</a:t>
            </a:fld>
            <a:endParaRPr lang="en-AU"/>
          </a:p>
        </p:txBody>
      </p:sp>
      <p:sp>
        <p:nvSpPr>
          <p:cNvPr id="7" name="Footer Placeholder 6"/>
          <p:cNvSpPr>
            <a:spLocks noGrp="1"/>
          </p:cNvSpPr>
          <p:nvPr>
            <p:ph type="ftr" sz="quarter" idx="12"/>
          </p:nvPr>
        </p:nvSpPr>
        <p:spPr/>
        <p:txBody>
          <a:bodyPr/>
          <a:lstStyle/>
          <a:p>
            <a:endParaRPr lang="en-A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F8DE16D2-65A9-4F28-9D0E-1CC24C446FD8}" type="datetimeFigureOut">
              <a:rPr lang="en-AU" smtClean="0"/>
              <a:t>18/08/2014</a:t>
            </a:fld>
            <a:endParaRPr lang="en-AU"/>
          </a:p>
        </p:txBody>
      </p:sp>
      <p:sp>
        <p:nvSpPr>
          <p:cNvPr id="10" name="Slide Number Placeholder 9"/>
          <p:cNvSpPr>
            <a:spLocks noGrp="1"/>
          </p:cNvSpPr>
          <p:nvPr>
            <p:ph type="sldNum" sz="quarter" idx="15"/>
          </p:nvPr>
        </p:nvSpPr>
        <p:spPr/>
        <p:txBody>
          <a:bodyPr/>
          <a:lstStyle/>
          <a:p>
            <a:fld id="{BCB25BE4-B380-4DC4-AAAB-B254DD32A337}" type="slidenum">
              <a:rPr lang="en-AU" smtClean="0"/>
              <a:t>‹#›</a:t>
            </a:fld>
            <a:endParaRPr lang="en-AU"/>
          </a:p>
        </p:txBody>
      </p:sp>
      <p:sp>
        <p:nvSpPr>
          <p:cNvPr id="13" name="Footer Placeholder 12"/>
          <p:cNvSpPr>
            <a:spLocks noGrp="1"/>
          </p:cNvSpPr>
          <p:nvPr>
            <p:ph type="ftr" sz="quarter" idx="16"/>
          </p:nvPr>
        </p:nvSpPr>
        <p:spPr/>
        <p:txBody>
          <a:bodyPr/>
          <a:lstStyle/>
          <a:p>
            <a:endParaRPr lang="en-A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E16D2-65A9-4F28-9D0E-1CC24C446FD8}" type="datetimeFigureOut">
              <a:rPr lang="en-AU" smtClean="0"/>
              <a:t>18/08/2014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B25BE4-B380-4DC4-AAAB-B254DD32A337}" type="slidenum">
              <a:rPr lang="en-AU" smtClean="0"/>
              <a:t>‹#›</a:t>
            </a:fld>
            <a:endParaRPr lang="en-AU"/>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AU"/>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BCB25BE4-B380-4DC4-AAAB-B254DD32A337}" type="slidenum">
              <a:rPr lang="en-AU" smtClean="0"/>
              <a:t>‹#›</a:t>
            </a:fld>
            <a:endParaRPr lang="en-AU"/>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F8DE16D2-65A9-4F28-9D0E-1CC24C446FD8}" type="datetimeFigureOut">
              <a:rPr lang="en-AU" smtClean="0"/>
              <a:t>18/08/2014</a:t>
            </a:fld>
            <a:endParaRPr lang="en-A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qtac.edu.au/OnlineServices/OnlineServices.html#currentapplicant" TargetMode="External"/><Relationship Id="rId2" Type="http://schemas.openxmlformats.org/officeDocument/2006/relationships/hyperlink" Target="https://studentconnect.qsa.qld.edu.au/"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uac.edu.au/" TargetMode="External"/><Relationship Id="rId2" Type="http://schemas.openxmlformats.org/officeDocument/2006/relationships/hyperlink" Target="http://www.qtac.edu.a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moodle.mursclism.catholic.edu.au/course/view.php?id=232" TargetMode="External"/><Relationship Id="rId2" Type="http://schemas.openxmlformats.org/officeDocument/2006/relationships/hyperlink" Target="https://docs.google.com/a/lism.catholic.edu.au/forms/d/1XutyIz9qv4yMvirNfTCfkLcVtUXIUWnxXqkHowCj7OU/viewform?c=0&amp;w=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mursc-careersadvisor@lism.catholic.edu.a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1052736"/>
            <a:ext cx="7235981" cy="4195937"/>
          </a:xfrm>
        </p:spPr>
        <p:txBody>
          <a:bodyPr/>
          <a:lstStyle/>
          <a:p>
            <a:pPr algn="ctr"/>
            <a:r>
              <a:rPr lang="en-AU" sz="8800" dirty="0" smtClean="0">
                <a:solidFill>
                  <a:schemeClr val="bg2">
                    <a:lumMod val="10000"/>
                  </a:schemeClr>
                </a:solidFill>
              </a:rPr>
              <a:t>Applying to University</a:t>
            </a:r>
            <a:br>
              <a:rPr lang="en-AU" sz="8800" dirty="0" smtClean="0">
                <a:solidFill>
                  <a:schemeClr val="bg2">
                    <a:lumMod val="10000"/>
                  </a:schemeClr>
                </a:solidFill>
              </a:rPr>
            </a:br>
            <a:r>
              <a:rPr lang="en-AU" sz="8800" dirty="0" smtClean="0">
                <a:solidFill>
                  <a:srgbClr val="00B0F0"/>
                </a:solidFill>
              </a:rPr>
              <a:t>UAC</a:t>
            </a:r>
            <a:r>
              <a:rPr lang="en-AU" sz="8800" dirty="0" smtClean="0">
                <a:solidFill>
                  <a:schemeClr val="bg2">
                    <a:lumMod val="10000"/>
                  </a:schemeClr>
                </a:solidFill>
              </a:rPr>
              <a:t> and </a:t>
            </a:r>
            <a:r>
              <a:rPr lang="en-AU" sz="8800" dirty="0" smtClean="0">
                <a:solidFill>
                  <a:srgbClr val="FF0000"/>
                </a:solidFill>
              </a:rPr>
              <a:t>QTAC</a:t>
            </a:r>
            <a:endParaRPr lang="en-AU" sz="8800" dirty="0">
              <a:solidFill>
                <a:srgbClr val="FF0000"/>
              </a:solidFill>
            </a:endParaRPr>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3034453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496944" cy="864096"/>
          </a:xfrm>
        </p:spPr>
        <p:txBody>
          <a:bodyPr/>
          <a:lstStyle/>
          <a:p>
            <a:r>
              <a:rPr lang="en-AU" sz="4800" dirty="0" smtClean="0">
                <a:solidFill>
                  <a:srgbClr val="FFC000"/>
                </a:solidFill>
              </a:rPr>
              <a:t>What to remember about </a:t>
            </a:r>
            <a:r>
              <a:rPr lang="en-AU" sz="4800" dirty="0" smtClean="0">
                <a:solidFill>
                  <a:srgbClr val="00B0F0"/>
                </a:solidFill>
              </a:rPr>
              <a:t>UAC</a:t>
            </a:r>
            <a:endParaRPr lang="en-AU" sz="4800" dirty="0">
              <a:solidFill>
                <a:srgbClr val="00B0F0"/>
              </a:solidFill>
            </a:endParaRPr>
          </a:p>
        </p:txBody>
      </p:sp>
      <p:sp>
        <p:nvSpPr>
          <p:cNvPr id="3" name="Content Placeholder 2"/>
          <p:cNvSpPr>
            <a:spLocks noGrp="1"/>
          </p:cNvSpPr>
          <p:nvPr>
            <p:ph idx="1"/>
          </p:nvPr>
        </p:nvSpPr>
        <p:spPr>
          <a:xfrm>
            <a:off x="467544" y="1124744"/>
            <a:ext cx="8352928" cy="5355704"/>
          </a:xfrm>
        </p:spPr>
        <p:txBody>
          <a:bodyPr>
            <a:normAutofit/>
          </a:bodyPr>
          <a:lstStyle/>
          <a:p>
            <a:pPr>
              <a:buFont typeface="Wingdings" panose="05000000000000000000" pitchFamily="2" charset="2"/>
              <a:buChar char="§"/>
              <a:defRPr/>
            </a:pPr>
            <a:r>
              <a:rPr lang="en-AU" sz="3600" dirty="0" smtClean="0">
                <a:solidFill>
                  <a:srgbClr val="002060"/>
                </a:solidFill>
              </a:rPr>
              <a:t>SRS is for early entry</a:t>
            </a:r>
          </a:p>
          <a:p>
            <a:pPr>
              <a:buFont typeface="Wingdings" panose="05000000000000000000" pitchFamily="2" charset="2"/>
              <a:buChar char="§"/>
              <a:defRPr/>
            </a:pPr>
            <a:endParaRPr lang="en-AU" sz="3600" dirty="0" smtClean="0">
              <a:solidFill>
                <a:srgbClr val="002060"/>
              </a:solidFill>
            </a:endParaRPr>
          </a:p>
          <a:p>
            <a:pPr>
              <a:buFont typeface="Wingdings" panose="05000000000000000000" pitchFamily="2" charset="2"/>
              <a:buChar char="§"/>
              <a:defRPr/>
            </a:pPr>
            <a:r>
              <a:rPr lang="en-AU" sz="3600" dirty="0" smtClean="0">
                <a:solidFill>
                  <a:srgbClr val="002060"/>
                </a:solidFill>
              </a:rPr>
              <a:t>You </a:t>
            </a:r>
            <a:r>
              <a:rPr lang="en-AU" sz="3600" dirty="0">
                <a:solidFill>
                  <a:srgbClr val="002060"/>
                </a:solidFill>
              </a:rPr>
              <a:t>can choose </a:t>
            </a:r>
            <a:r>
              <a:rPr lang="en-AU" sz="3600" b="1" u="sng" dirty="0">
                <a:solidFill>
                  <a:srgbClr val="002060"/>
                </a:solidFill>
              </a:rPr>
              <a:t>9 preferences for </a:t>
            </a:r>
            <a:r>
              <a:rPr lang="en-AU" sz="3600" b="1" u="sng" dirty="0" smtClean="0">
                <a:solidFill>
                  <a:srgbClr val="002060"/>
                </a:solidFill>
              </a:rPr>
              <a:t>UAC</a:t>
            </a:r>
          </a:p>
          <a:p>
            <a:pPr>
              <a:buFont typeface="Wingdings" panose="05000000000000000000" pitchFamily="2" charset="2"/>
              <a:buChar char="§"/>
              <a:defRPr/>
            </a:pPr>
            <a:endParaRPr lang="en-AU" sz="3600" b="1" u="sng" dirty="0" smtClean="0">
              <a:solidFill>
                <a:srgbClr val="002060"/>
              </a:solidFill>
            </a:endParaRPr>
          </a:p>
          <a:p>
            <a:pPr>
              <a:buFont typeface="Wingdings" panose="05000000000000000000" pitchFamily="2" charset="2"/>
              <a:buChar char="§"/>
              <a:defRPr/>
            </a:pPr>
            <a:r>
              <a:rPr lang="en-AU" sz="3600" dirty="0" smtClean="0">
                <a:solidFill>
                  <a:srgbClr val="002060"/>
                </a:solidFill>
              </a:rPr>
              <a:t>You cannot change your preferences</a:t>
            </a:r>
          </a:p>
          <a:p>
            <a:pPr>
              <a:buFont typeface="Wingdings" panose="05000000000000000000" pitchFamily="2" charset="2"/>
              <a:buChar char="§"/>
              <a:defRPr/>
            </a:pPr>
            <a:endParaRPr lang="en-AU" sz="3600" dirty="0" smtClean="0">
              <a:solidFill>
                <a:srgbClr val="002060"/>
              </a:solidFill>
            </a:endParaRPr>
          </a:p>
          <a:p>
            <a:pPr>
              <a:buFont typeface="Wingdings" panose="05000000000000000000" pitchFamily="2" charset="2"/>
              <a:buChar char="§"/>
              <a:defRPr/>
            </a:pPr>
            <a:r>
              <a:rPr lang="en-AU" altLang="en-US" sz="3600" dirty="0">
                <a:solidFill>
                  <a:srgbClr val="002060"/>
                </a:solidFill>
                <a:cs typeface="Arial" charset="0"/>
              </a:rPr>
              <a:t>Preferences can be changed later – don’t forget bonus points</a:t>
            </a:r>
          </a:p>
          <a:p>
            <a:pPr>
              <a:buFont typeface="Wingdings" panose="05000000000000000000" pitchFamily="2" charset="2"/>
              <a:buChar char="§"/>
              <a:defRPr/>
            </a:pPr>
            <a:endParaRPr lang="en-AU" b="1" u="sng" dirty="0"/>
          </a:p>
          <a:p>
            <a:pPr>
              <a:buFont typeface="Wingdings" panose="05000000000000000000" pitchFamily="2" charset="2"/>
              <a:buChar char="§"/>
              <a:defRPr/>
            </a:pPr>
            <a:endParaRPr lang="en-AU" dirty="0"/>
          </a:p>
          <a:p>
            <a:pPr marL="0" indent="0">
              <a:buNone/>
              <a:defRPr/>
            </a:pPr>
            <a:endParaRPr lang="en-AU" dirty="0"/>
          </a:p>
        </p:txBody>
      </p:sp>
    </p:spTree>
    <p:extLst>
      <p:ext uri="{BB962C8B-B14F-4D97-AF65-F5344CB8AC3E}">
        <p14:creationId xmlns:p14="http://schemas.microsoft.com/office/powerpoint/2010/main" val="3733123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013576" cy="1143000"/>
          </a:xfrm>
        </p:spPr>
        <p:txBody>
          <a:bodyPr/>
          <a:lstStyle/>
          <a:p>
            <a:pPr algn="l"/>
            <a:r>
              <a:rPr lang="en-AU" sz="5400" b="1" dirty="0">
                <a:solidFill>
                  <a:srgbClr val="FF0000"/>
                </a:solidFill>
              </a:rPr>
              <a:t>Choosing your preferences </a:t>
            </a:r>
            <a:r>
              <a:rPr lang="en-AU" sz="1600" b="1" dirty="0">
                <a:solidFill>
                  <a:srgbClr val="FF0000"/>
                </a:solidFill>
              </a:rPr>
              <a:t>(cont.)</a:t>
            </a:r>
            <a:endParaRPr lang="en-AU" sz="5400"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5079332"/>
              </p:ext>
            </p:extLst>
          </p:nvPr>
        </p:nvGraphicFramePr>
        <p:xfrm>
          <a:off x="467544" y="1916832"/>
          <a:ext cx="8244408" cy="43099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868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0"/>
            <a:ext cx="7437512" cy="1143000"/>
          </a:xfrm>
        </p:spPr>
        <p:txBody>
          <a:bodyPr/>
          <a:lstStyle/>
          <a:p>
            <a:pPr algn="l"/>
            <a:r>
              <a:rPr lang="en-AU" sz="4800" b="1" dirty="0">
                <a:solidFill>
                  <a:srgbClr val="FF0000"/>
                </a:solidFill>
              </a:rPr>
              <a:t>Choosing your preferences </a:t>
            </a:r>
            <a:r>
              <a:rPr lang="en-AU" sz="1400" b="1" dirty="0">
                <a:solidFill>
                  <a:srgbClr val="FF0000"/>
                </a:solidFill>
              </a:rPr>
              <a:t>(cont.)</a:t>
            </a:r>
            <a:endParaRPr lang="en-AU" sz="4800" dirty="0">
              <a:solidFill>
                <a:srgbClr val="FF0000"/>
              </a:solidFill>
            </a:endParaRPr>
          </a:p>
        </p:txBody>
      </p:sp>
      <p:grpSp>
        <p:nvGrpSpPr>
          <p:cNvPr id="3" name="Group 2"/>
          <p:cNvGrpSpPr/>
          <p:nvPr/>
        </p:nvGrpSpPr>
        <p:grpSpPr>
          <a:xfrm>
            <a:off x="2555776" y="2420888"/>
            <a:ext cx="4094668" cy="2880320"/>
            <a:chOff x="1972861" y="1296145"/>
            <a:chExt cx="2572712" cy="1934034"/>
          </a:xfrm>
        </p:grpSpPr>
        <p:sp>
          <p:nvSpPr>
            <p:cNvPr id="4" name="Rounded Rectangle 3"/>
            <p:cNvSpPr/>
            <p:nvPr/>
          </p:nvSpPr>
          <p:spPr>
            <a:xfrm>
              <a:off x="1972861" y="1296145"/>
              <a:ext cx="2572712" cy="193403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Rounded Rectangle 4"/>
            <p:cNvSpPr/>
            <p:nvPr/>
          </p:nvSpPr>
          <p:spPr>
            <a:xfrm>
              <a:off x="2067273" y="1390557"/>
              <a:ext cx="2383888" cy="17452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AU" sz="2800" b="1" kern="1200" dirty="0" smtClean="0"/>
                <a:t>Step 1</a:t>
              </a:r>
            </a:p>
            <a:p>
              <a:pPr lvl="0" algn="ctr" defTabSz="1066800">
                <a:lnSpc>
                  <a:spcPct val="90000"/>
                </a:lnSpc>
                <a:spcBef>
                  <a:spcPct val="0"/>
                </a:spcBef>
                <a:spcAft>
                  <a:spcPct val="35000"/>
                </a:spcAft>
              </a:pPr>
              <a:r>
                <a:rPr lang="en-AU" sz="2400" kern="1200" dirty="0" smtClean="0"/>
                <a:t>List your preferred order</a:t>
              </a:r>
              <a:endParaRPr lang="en-AU" sz="2400" kern="1200" dirty="0"/>
            </a:p>
          </p:txBody>
        </p:sp>
      </p:grpSp>
    </p:spTree>
    <p:extLst>
      <p:ext uri="{BB962C8B-B14F-4D97-AF65-F5344CB8AC3E}">
        <p14:creationId xmlns:p14="http://schemas.microsoft.com/office/powerpoint/2010/main" val="2445525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892114" y="2629042"/>
            <a:ext cx="4752528" cy="3970318"/>
          </a:xfrm>
          <a:prstGeom prst="rect">
            <a:avLst/>
          </a:prstGeom>
          <a:solidFill>
            <a:schemeClr val="bg1">
              <a:alpha val="0"/>
            </a:schemeClr>
          </a:solidFill>
        </p:spPr>
        <p:txBody>
          <a:bodyPr wrap="square" rtlCol="0">
            <a:spAutoFit/>
          </a:bodyPr>
          <a:lstStyle/>
          <a:p>
            <a:r>
              <a:rPr lang="en-AU" dirty="0" smtClean="0"/>
              <a:t>Courses you really want, even if your chance of gaining entry is not assured.</a:t>
            </a:r>
          </a:p>
          <a:p>
            <a:pPr marL="285750" indent="-285750">
              <a:buFont typeface="Wingdings" panose="05000000000000000000" pitchFamily="2" charset="2"/>
              <a:buChar char="Ø"/>
            </a:pPr>
            <a:endParaRPr lang="en-AU" dirty="0"/>
          </a:p>
          <a:p>
            <a:pPr marL="285750" indent="-285750">
              <a:buFont typeface="Wingdings" panose="05000000000000000000" pitchFamily="2" charset="2"/>
              <a:buChar char="Ø"/>
            </a:pPr>
            <a:endParaRPr lang="en-AU" dirty="0" smtClean="0"/>
          </a:p>
          <a:p>
            <a:r>
              <a:rPr lang="en-AU" dirty="0" smtClean="0"/>
              <a:t>Less competitive courses that provide another way to your chosen career or to a second choice career. They can be used to upgrade to your ‘ideal’ course. </a:t>
            </a:r>
          </a:p>
          <a:p>
            <a:pPr marL="285750" indent="-285750">
              <a:buFont typeface="Wingdings" panose="05000000000000000000" pitchFamily="2" charset="2"/>
              <a:buChar char="Ø"/>
            </a:pPr>
            <a:endParaRPr lang="en-AU" dirty="0"/>
          </a:p>
          <a:p>
            <a:r>
              <a:rPr lang="en-AU" dirty="0" smtClean="0"/>
              <a:t>Courses you are prepared to do if you miss out on all others. They should be courses that in the past have been easy to get into. They can help you upgrade. </a:t>
            </a:r>
            <a:endParaRPr lang="en-AU" dirty="0"/>
          </a:p>
          <a:p>
            <a:pPr marL="285750" indent="-285750">
              <a:buFont typeface="Wingdings" panose="05000000000000000000" pitchFamily="2" charset="2"/>
              <a:buChar char="Ø"/>
            </a:pPr>
            <a:endParaRPr lang="en-AU" dirty="0"/>
          </a:p>
        </p:txBody>
      </p:sp>
      <p:sp>
        <p:nvSpPr>
          <p:cNvPr id="2" name="Title 1"/>
          <p:cNvSpPr>
            <a:spLocks noGrp="1"/>
          </p:cNvSpPr>
          <p:nvPr>
            <p:ph type="title"/>
          </p:nvPr>
        </p:nvSpPr>
        <p:spPr>
          <a:xfrm>
            <a:off x="755576" y="116632"/>
            <a:ext cx="8229600" cy="1143000"/>
          </a:xfrm>
        </p:spPr>
        <p:txBody>
          <a:bodyPr/>
          <a:lstStyle/>
          <a:p>
            <a:pPr algn="l"/>
            <a:r>
              <a:rPr lang="en-AU" sz="5400" b="1" dirty="0">
                <a:solidFill>
                  <a:srgbClr val="FF0000"/>
                </a:solidFill>
              </a:rPr>
              <a:t>Choosing your preferences </a:t>
            </a:r>
            <a:r>
              <a:rPr lang="en-AU" sz="1600" b="1" dirty="0">
                <a:solidFill>
                  <a:srgbClr val="FF0000"/>
                </a:solidFill>
              </a:rPr>
              <a:t>(cont.)</a:t>
            </a:r>
            <a:endParaRPr lang="en-AU" sz="5400" dirty="0">
              <a:solidFill>
                <a:srgbClr val="FF0000"/>
              </a:solidFill>
            </a:endParaRPr>
          </a:p>
        </p:txBody>
      </p:sp>
      <p:grpSp>
        <p:nvGrpSpPr>
          <p:cNvPr id="3" name="Group 2"/>
          <p:cNvGrpSpPr/>
          <p:nvPr/>
        </p:nvGrpSpPr>
        <p:grpSpPr>
          <a:xfrm>
            <a:off x="3851967" y="1484784"/>
            <a:ext cx="1926269" cy="1003840"/>
            <a:chOff x="0" y="1728184"/>
            <a:chExt cx="1926269" cy="1003840"/>
          </a:xfrm>
        </p:grpSpPr>
        <p:sp>
          <p:nvSpPr>
            <p:cNvPr id="4" name="Rounded Rectangle 3"/>
            <p:cNvSpPr/>
            <p:nvPr/>
          </p:nvSpPr>
          <p:spPr>
            <a:xfrm>
              <a:off x="0" y="1728184"/>
              <a:ext cx="1926269" cy="10038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Rounded Rectangle 4"/>
            <p:cNvSpPr/>
            <p:nvPr/>
          </p:nvSpPr>
          <p:spPr>
            <a:xfrm>
              <a:off x="49003" y="1777187"/>
              <a:ext cx="1828263" cy="9058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AU" sz="2000" b="1" kern="1200" dirty="0" smtClean="0"/>
                <a:t>Step 1</a:t>
              </a:r>
              <a:endParaRPr lang="en-AU" sz="2000" b="1" kern="1200" dirty="0"/>
            </a:p>
          </p:txBody>
        </p:sp>
      </p:grpSp>
      <p:sp>
        <p:nvSpPr>
          <p:cNvPr id="7" name="Rounded Rectangle 6"/>
          <p:cNvSpPr/>
          <p:nvPr/>
        </p:nvSpPr>
        <p:spPr>
          <a:xfrm>
            <a:off x="1763688" y="2629041"/>
            <a:ext cx="1545226" cy="890191"/>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smtClean="0"/>
              <a:t>‘Ideal’ Courses</a:t>
            </a:r>
            <a:endParaRPr lang="en-AU" sz="2400" dirty="0"/>
          </a:p>
        </p:txBody>
      </p:sp>
      <p:sp>
        <p:nvSpPr>
          <p:cNvPr id="8" name="Rounded Rectangle 7"/>
          <p:cNvSpPr/>
          <p:nvPr/>
        </p:nvSpPr>
        <p:spPr>
          <a:xfrm>
            <a:off x="1763688" y="3861048"/>
            <a:ext cx="150496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smtClean="0"/>
              <a:t>‘Realistic</a:t>
            </a:r>
            <a:r>
              <a:rPr lang="en-AU" sz="2400" dirty="0"/>
              <a:t>’ Courses</a:t>
            </a:r>
          </a:p>
        </p:txBody>
      </p:sp>
      <p:sp>
        <p:nvSpPr>
          <p:cNvPr id="9" name="Rounded Rectangle 8"/>
          <p:cNvSpPr/>
          <p:nvPr/>
        </p:nvSpPr>
        <p:spPr>
          <a:xfrm>
            <a:off x="1763688" y="5327500"/>
            <a:ext cx="1481596" cy="1008112"/>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smtClean="0"/>
              <a:t>‘Foot-in-the-door’ Courses</a:t>
            </a:r>
            <a:endParaRPr lang="en-AU" sz="2400" dirty="0"/>
          </a:p>
        </p:txBody>
      </p:sp>
      <p:sp>
        <p:nvSpPr>
          <p:cNvPr id="11" name="Right Arrow 10"/>
          <p:cNvSpPr/>
          <p:nvPr/>
        </p:nvSpPr>
        <p:spPr>
          <a:xfrm>
            <a:off x="3393851" y="2754636"/>
            <a:ext cx="417359" cy="484632"/>
          </a:xfrm>
          <a:prstGeom prst="rightArrow">
            <a:avLst/>
          </a:prstGeom>
          <a:solidFill>
            <a:schemeClr val="accent1">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2" name="Right Arrow 11"/>
          <p:cNvSpPr/>
          <p:nvPr/>
        </p:nvSpPr>
        <p:spPr>
          <a:xfrm>
            <a:off x="3369590" y="4122788"/>
            <a:ext cx="417359" cy="484632"/>
          </a:xfrm>
          <a:prstGeom prst="right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3" name="Right Arrow 12"/>
          <p:cNvSpPr/>
          <p:nvPr/>
        </p:nvSpPr>
        <p:spPr>
          <a:xfrm>
            <a:off x="3308914" y="5589240"/>
            <a:ext cx="417359" cy="484632"/>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aphicFrame>
        <p:nvGraphicFramePr>
          <p:cNvPr id="14" name="Table 13"/>
          <p:cNvGraphicFramePr>
            <a:graphicFrameLocks noGrp="1"/>
          </p:cNvGraphicFramePr>
          <p:nvPr>
            <p:extLst>
              <p:ext uri="{D42A27DB-BD31-4B8C-83A1-F6EECF244321}">
                <p14:modId xmlns:p14="http://schemas.microsoft.com/office/powerpoint/2010/main" val="2053210470"/>
              </p:ext>
            </p:extLst>
          </p:nvPr>
        </p:nvGraphicFramePr>
        <p:xfrm>
          <a:off x="323528" y="1481661"/>
          <a:ext cx="1351562" cy="4973507"/>
        </p:xfrm>
        <a:graphic>
          <a:graphicData uri="http://schemas.openxmlformats.org/drawingml/2006/table">
            <a:tbl>
              <a:tblPr firstRow="1" bandRow="1">
                <a:tableStyleId>{5C22544A-7EE6-4342-B048-85BDC9FD1C3A}</a:tableStyleId>
              </a:tblPr>
              <a:tblGrid>
                <a:gridCol w="671736"/>
                <a:gridCol w="679826"/>
              </a:tblGrid>
              <a:tr h="969016">
                <a:tc>
                  <a:txBody>
                    <a:bodyPr/>
                    <a:lstStyle/>
                    <a:p>
                      <a:r>
                        <a:rPr lang="en-AU" sz="1600" dirty="0" smtClean="0"/>
                        <a:t>UAC</a:t>
                      </a:r>
                    </a:p>
                    <a:p>
                      <a:r>
                        <a:rPr lang="en-AU" sz="1600" dirty="0" err="1" smtClean="0"/>
                        <a:t>Pref</a:t>
                      </a:r>
                      <a:endParaRPr lang="en-AU" sz="1600" dirty="0"/>
                    </a:p>
                  </a:txBody>
                  <a:tcPr/>
                </a:tc>
                <a:tc>
                  <a:txBody>
                    <a:bodyPr/>
                    <a:lstStyle/>
                    <a:p>
                      <a:r>
                        <a:rPr lang="en-AU" sz="1600" dirty="0" smtClean="0"/>
                        <a:t>QTAC</a:t>
                      </a:r>
                    </a:p>
                    <a:p>
                      <a:r>
                        <a:rPr lang="en-AU" sz="1600" dirty="0" err="1" smtClean="0"/>
                        <a:t>Pref</a:t>
                      </a:r>
                      <a:endParaRPr lang="en-AU" sz="1600" dirty="0"/>
                    </a:p>
                  </a:txBody>
                  <a:tcPr/>
                </a:tc>
              </a:tr>
              <a:tr h="1371390">
                <a:tc>
                  <a:txBody>
                    <a:bodyPr/>
                    <a:lstStyle/>
                    <a:p>
                      <a:r>
                        <a:rPr lang="en-AU" dirty="0" smtClean="0"/>
                        <a:t>1,</a:t>
                      </a:r>
                    </a:p>
                    <a:p>
                      <a:r>
                        <a:rPr lang="en-AU" dirty="0" smtClean="0"/>
                        <a:t>2</a:t>
                      </a:r>
                    </a:p>
                    <a:p>
                      <a:r>
                        <a:rPr lang="en-AU" dirty="0" smtClean="0"/>
                        <a:t>3</a:t>
                      </a:r>
                      <a:endParaRPr lang="en-AU" dirty="0"/>
                    </a:p>
                  </a:txBody>
                  <a:tcPr/>
                </a:tc>
                <a:tc>
                  <a:txBody>
                    <a:bodyPr/>
                    <a:lstStyle/>
                    <a:p>
                      <a:r>
                        <a:rPr lang="en-AU" dirty="0" smtClean="0"/>
                        <a:t>1</a:t>
                      </a:r>
                    </a:p>
                    <a:p>
                      <a:r>
                        <a:rPr lang="en-AU" dirty="0" smtClean="0"/>
                        <a:t>2</a:t>
                      </a:r>
                      <a:endParaRPr lang="en-AU" dirty="0"/>
                    </a:p>
                  </a:txBody>
                  <a:tcPr/>
                </a:tc>
              </a:tr>
              <a:tr h="1407133">
                <a:tc>
                  <a:txBody>
                    <a:bodyPr/>
                    <a:lstStyle/>
                    <a:p>
                      <a:r>
                        <a:rPr lang="en-AU" dirty="0" smtClean="0"/>
                        <a:t>4</a:t>
                      </a:r>
                    </a:p>
                    <a:p>
                      <a:r>
                        <a:rPr lang="en-AU" dirty="0" smtClean="0"/>
                        <a:t>5</a:t>
                      </a:r>
                    </a:p>
                    <a:p>
                      <a:r>
                        <a:rPr lang="en-AU" dirty="0" smtClean="0"/>
                        <a:t>6</a:t>
                      </a:r>
                      <a:endParaRPr lang="en-AU" dirty="0"/>
                    </a:p>
                  </a:txBody>
                  <a:tcPr/>
                </a:tc>
                <a:tc>
                  <a:txBody>
                    <a:bodyPr/>
                    <a:lstStyle/>
                    <a:p>
                      <a:r>
                        <a:rPr lang="en-AU" dirty="0" smtClean="0"/>
                        <a:t>3</a:t>
                      </a:r>
                    </a:p>
                    <a:p>
                      <a:r>
                        <a:rPr lang="en-AU" dirty="0" smtClean="0"/>
                        <a:t>4</a:t>
                      </a:r>
                    </a:p>
                  </a:txBody>
                  <a:tcPr/>
                </a:tc>
              </a:tr>
              <a:tr h="1225968">
                <a:tc>
                  <a:txBody>
                    <a:bodyPr/>
                    <a:lstStyle/>
                    <a:p>
                      <a:r>
                        <a:rPr lang="en-AU" dirty="0" smtClean="0"/>
                        <a:t>7</a:t>
                      </a:r>
                    </a:p>
                    <a:p>
                      <a:r>
                        <a:rPr lang="en-AU" dirty="0" smtClean="0"/>
                        <a:t>8</a:t>
                      </a:r>
                    </a:p>
                    <a:p>
                      <a:r>
                        <a:rPr lang="en-AU" dirty="0" smtClean="0"/>
                        <a:t>9</a:t>
                      </a:r>
                      <a:endParaRPr lang="en-AU" dirty="0"/>
                    </a:p>
                  </a:txBody>
                  <a:tcPr/>
                </a:tc>
                <a:tc>
                  <a:txBody>
                    <a:bodyPr/>
                    <a:lstStyle/>
                    <a:p>
                      <a:r>
                        <a:rPr lang="en-AU" dirty="0" smtClean="0"/>
                        <a:t>5</a:t>
                      </a:r>
                    </a:p>
                    <a:p>
                      <a:r>
                        <a:rPr lang="en-AU" dirty="0" smtClean="0"/>
                        <a:t>6</a:t>
                      </a:r>
                      <a:endParaRPr lang="en-AU" dirty="0"/>
                    </a:p>
                  </a:txBody>
                  <a:tcPr/>
                </a:tc>
              </a:tr>
            </a:tbl>
          </a:graphicData>
        </a:graphic>
      </p:graphicFrame>
    </p:spTree>
    <p:extLst>
      <p:ext uri="{BB962C8B-B14F-4D97-AF65-F5344CB8AC3E}">
        <p14:creationId xmlns:p14="http://schemas.microsoft.com/office/powerpoint/2010/main" val="1125403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229600" cy="1143000"/>
          </a:xfrm>
        </p:spPr>
        <p:txBody>
          <a:bodyPr/>
          <a:lstStyle/>
          <a:p>
            <a:pPr algn="l"/>
            <a:r>
              <a:rPr lang="en-AU" sz="5400" b="1" dirty="0">
                <a:solidFill>
                  <a:srgbClr val="FF0000"/>
                </a:solidFill>
              </a:rPr>
              <a:t>Choosing your preferences </a:t>
            </a:r>
            <a:r>
              <a:rPr lang="en-AU" sz="1600" b="1" dirty="0">
                <a:solidFill>
                  <a:srgbClr val="FF0000"/>
                </a:solidFill>
              </a:rPr>
              <a:t>(cont.)</a:t>
            </a:r>
            <a:endParaRPr lang="en-AU" sz="5400" dirty="0">
              <a:solidFill>
                <a:srgbClr val="FF0000"/>
              </a:solidFill>
            </a:endParaRPr>
          </a:p>
        </p:txBody>
      </p:sp>
      <p:sp>
        <p:nvSpPr>
          <p:cNvPr id="3" name="Content Placeholder 2"/>
          <p:cNvSpPr>
            <a:spLocks noGrp="1"/>
          </p:cNvSpPr>
          <p:nvPr>
            <p:ph idx="1"/>
          </p:nvPr>
        </p:nvSpPr>
        <p:spPr>
          <a:xfrm>
            <a:off x="683568" y="1865759"/>
            <a:ext cx="8229600" cy="4525963"/>
          </a:xfrm>
        </p:spPr>
        <p:txBody>
          <a:bodyPr>
            <a:normAutofit fontScale="92500" lnSpcReduction="10000"/>
          </a:bodyPr>
          <a:lstStyle/>
          <a:p>
            <a:pPr>
              <a:buNone/>
            </a:pPr>
            <a:r>
              <a:rPr lang="en-US" altLang="en-US" sz="3000" dirty="0"/>
              <a:t>It is important that your course preferences </a:t>
            </a:r>
            <a:r>
              <a:rPr lang="en-US" altLang="en-US" sz="3000" dirty="0" smtClean="0"/>
              <a:t>are</a:t>
            </a:r>
          </a:p>
          <a:p>
            <a:pPr>
              <a:buNone/>
            </a:pPr>
            <a:r>
              <a:rPr lang="en-US" altLang="en-US" sz="3000" dirty="0" smtClean="0"/>
              <a:t>considered </a:t>
            </a:r>
            <a:r>
              <a:rPr lang="en-US" altLang="en-US" sz="3000" dirty="0"/>
              <a:t>in the </a:t>
            </a:r>
            <a:r>
              <a:rPr lang="en-US" altLang="en-US" sz="3000" b="1" dirty="0"/>
              <a:t>m</a:t>
            </a:r>
            <a:r>
              <a:rPr lang="en-US" altLang="en-US" sz="3000" b="1" dirty="0" smtClean="0"/>
              <a:t>ajor offer </a:t>
            </a:r>
            <a:r>
              <a:rPr lang="en-US" altLang="en-US" sz="3000" b="1" dirty="0"/>
              <a:t>r</a:t>
            </a:r>
            <a:r>
              <a:rPr lang="en-US" altLang="en-US" sz="3000" b="1" dirty="0" smtClean="0"/>
              <a:t>ound </a:t>
            </a:r>
            <a:r>
              <a:rPr lang="en-US" altLang="en-US" sz="3000" dirty="0"/>
              <a:t>for </a:t>
            </a:r>
            <a:r>
              <a:rPr lang="en-US" altLang="en-US" sz="3000" dirty="0" smtClean="0"/>
              <a:t>that</a:t>
            </a:r>
          </a:p>
          <a:p>
            <a:pPr>
              <a:buNone/>
            </a:pPr>
            <a:r>
              <a:rPr lang="en-US" altLang="en-US" sz="3000" dirty="0" smtClean="0"/>
              <a:t>course</a:t>
            </a:r>
            <a:r>
              <a:rPr lang="en-US" altLang="en-US" sz="3000" dirty="0"/>
              <a:t>.</a:t>
            </a:r>
          </a:p>
          <a:p>
            <a:pPr>
              <a:buNone/>
            </a:pPr>
            <a:endParaRPr lang="en-US" altLang="en-US" sz="3000" dirty="0"/>
          </a:p>
          <a:p>
            <a:pPr marL="0" indent="0">
              <a:buNone/>
            </a:pPr>
            <a:r>
              <a:rPr lang="en-US" altLang="en-US" sz="3000" dirty="0"/>
              <a:t>Most </a:t>
            </a:r>
            <a:r>
              <a:rPr lang="en-US" altLang="en-US" sz="3000" dirty="0" smtClean="0"/>
              <a:t>semester </a:t>
            </a:r>
            <a:r>
              <a:rPr lang="en-US" altLang="en-US" sz="3000" dirty="0"/>
              <a:t>1 courses have their</a:t>
            </a:r>
          </a:p>
          <a:p>
            <a:pPr marL="0" indent="0">
              <a:buNone/>
            </a:pPr>
            <a:r>
              <a:rPr lang="en-US" altLang="en-US" sz="3000" b="1" dirty="0"/>
              <a:t>m</a:t>
            </a:r>
            <a:r>
              <a:rPr lang="en-US" altLang="en-US" sz="3000" b="1" dirty="0" smtClean="0"/>
              <a:t>ajor </a:t>
            </a:r>
            <a:r>
              <a:rPr lang="en-US" altLang="en-US" sz="3000" b="1" dirty="0"/>
              <a:t>o</a:t>
            </a:r>
            <a:r>
              <a:rPr lang="en-US" altLang="en-US" sz="3000" b="1" dirty="0" smtClean="0"/>
              <a:t>ffer </a:t>
            </a:r>
            <a:r>
              <a:rPr lang="en-US" altLang="en-US" sz="3000" b="1" dirty="0"/>
              <a:t>r</a:t>
            </a:r>
            <a:r>
              <a:rPr lang="en-US" altLang="en-US" sz="3000" b="1" dirty="0" smtClean="0"/>
              <a:t>ound </a:t>
            </a:r>
            <a:r>
              <a:rPr lang="en-US" altLang="en-US" sz="3000" dirty="0"/>
              <a:t>in January. </a:t>
            </a:r>
          </a:p>
          <a:p>
            <a:endParaRPr lang="en-US" altLang="en-US" sz="3000" dirty="0"/>
          </a:p>
          <a:p>
            <a:pPr marL="0" indent="0">
              <a:buNone/>
            </a:pPr>
            <a:r>
              <a:rPr lang="en-US" altLang="en-US" sz="3000" dirty="0"/>
              <a:t>A small number of courses have their</a:t>
            </a:r>
          </a:p>
          <a:p>
            <a:pPr marL="0" indent="0">
              <a:buNone/>
            </a:pPr>
            <a:r>
              <a:rPr lang="en-US" altLang="en-US" sz="3000" b="1" dirty="0"/>
              <a:t>m</a:t>
            </a:r>
            <a:r>
              <a:rPr lang="en-US" altLang="en-US" sz="3000" b="1" dirty="0" smtClean="0"/>
              <a:t>ajor </a:t>
            </a:r>
            <a:r>
              <a:rPr lang="en-US" altLang="en-US" sz="3000" b="1" dirty="0"/>
              <a:t>o</a:t>
            </a:r>
            <a:r>
              <a:rPr lang="en-US" altLang="en-US" sz="3000" b="1" dirty="0" smtClean="0"/>
              <a:t>ffer </a:t>
            </a:r>
            <a:r>
              <a:rPr lang="en-US" altLang="en-US" sz="3000" b="1" dirty="0"/>
              <a:t>r</a:t>
            </a:r>
            <a:r>
              <a:rPr lang="en-US" altLang="en-US" sz="3000" b="1" dirty="0" smtClean="0"/>
              <a:t>ound </a:t>
            </a:r>
            <a:r>
              <a:rPr lang="en-US" altLang="en-US" sz="3000" dirty="0"/>
              <a:t>in December.</a:t>
            </a:r>
          </a:p>
          <a:p>
            <a:endParaRPr lang="en-AU" dirty="0"/>
          </a:p>
        </p:txBody>
      </p:sp>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8264" y="2276872"/>
            <a:ext cx="2987824" cy="4294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295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301608" cy="1287016"/>
          </a:xfrm>
        </p:spPr>
        <p:txBody>
          <a:bodyPr>
            <a:noAutofit/>
          </a:bodyPr>
          <a:lstStyle/>
          <a:p>
            <a:pPr algn="l"/>
            <a:r>
              <a:rPr lang="en-AU" sz="5400" b="1" dirty="0">
                <a:solidFill>
                  <a:srgbClr val="FF0000"/>
                </a:solidFill>
              </a:rPr>
              <a:t>Choosing your preferences </a:t>
            </a:r>
            <a:r>
              <a:rPr lang="en-AU" sz="1800" b="1" dirty="0">
                <a:solidFill>
                  <a:srgbClr val="FF0000"/>
                </a:solidFill>
              </a:rPr>
              <a:t>(cont</a:t>
            </a:r>
            <a:r>
              <a:rPr lang="en-AU" sz="1800" b="1" dirty="0" smtClean="0">
                <a:solidFill>
                  <a:srgbClr val="FF0000"/>
                </a:solidFill>
              </a:rPr>
              <a:t>.)</a:t>
            </a:r>
            <a:br>
              <a:rPr lang="en-AU" sz="1800" b="1" dirty="0" smtClean="0">
                <a:solidFill>
                  <a:srgbClr val="FF0000"/>
                </a:solidFill>
              </a:rPr>
            </a:br>
            <a:r>
              <a:rPr lang="en-AU" sz="1800" b="1" dirty="0" smtClean="0">
                <a:solidFill>
                  <a:srgbClr val="FF0000"/>
                </a:solidFill>
              </a:rPr>
              <a:t>Ordering preferences </a:t>
            </a:r>
            <a:r>
              <a:rPr lang="en-AU" sz="1800" b="1" dirty="0">
                <a:solidFill>
                  <a:srgbClr val="FF0000"/>
                </a:solidFill>
              </a:rPr>
              <a:t>e</a:t>
            </a:r>
            <a:r>
              <a:rPr lang="en-AU" sz="1800" b="1" dirty="0" smtClean="0">
                <a:solidFill>
                  <a:srgbClr val="FF0000"/>
                </a:solidFill>
              </a:rPr>
              <a:t>xample</a:t>
            </a:r>
            <a:endParaRPr lang="en-AU" sz="5400" dirty="0">
              <a:solidFill>
                <a:srgbClr val="FF0000"/>
              </a:solidFill>
            </a:endParaRPr>
          </a:p>
        </p:txBody>
      </p:sp>
      <p:sp>
        <p:nvSpPr>
          <p:cNvPr id="3" name="TextBox 2"/>
          <p:cNvSpPr txBox="1"/>
          <p:nvPr/>
        </p:nvSpPr>
        <p:spPr>
          <a:xfrm>
            <a:off x="899592" y="1772815"/>
            <a:ext cx="7022179" cy="954107"/>
          </a:xfrm>
          <a:prstGeom prst="rect">
            <a:avLst/>
          </a:prstGeom>
          <a:noFill/>
        </p:spPr>
        <p:txBody>
          <a:bodyPr wrap="none" rtlCol="0">
            <a:spAutoFit/>
          </a:bodyPr>
          <a:lstStyle/>
          <a:p>
            <a:r>
              <a:rPr lang="en-AU" sz="2800" dirty="0"/>
              <a:t>December </a:t>
            </a:r>
            <a:r>
              <a:rPr lang="en-AU" sz="2800" dirty="0" smtClean="0"/>
              <a:t>major </a:t>
            </a:r>
            <a:r>
              <a:rPr lang="en-AU" sz="2800" dirty="0"/>
              <a:t>o</a:t>
            </a:r>
            <a:r>
              <a:rPr lang="en-AU" sz="2800" dirty="0" smtClean="0"/>
              <a:t>ffer </a:t>
            </a:r>
            <a:r>
              <a:rPr lang="en-AU" sz="2800" dirty="0"/>
              <a:t>r</a:t>
            </a:r>
            <a:r>
              <a:rPr lang="en-AU" sz="2800" dirty="0" smtClean="0"/>
              <a:t>ound </a:t>
            </a:r>
            <a:r>
              <a:rPr lang="en-AU" sz="2800" dirty="0"/>
              <a:t>courses must be </a:t>
            </a:r>
            <a:endParaRPr lang="en-AU" sz="2800" dirty="0" smtClean="0"/>
          </a:p>
          <a:p>
            <a:r>
              <a:rPr lang="en-AU" sz="2800" dirty="0" smtClean="0"/>
              <a:t>first</a:t>
            </a:r>
            <a:r>
              <a:rPr lang="en-AU" sz="2800" dirty="0"/>
              <a:t>, ie…</a:t>
            </a:r>
          </a:p>
        </p:txBody>
      </p:sp>
      <p:graphicFrame>
        <p:nvGraphicFramePr>
          <p:cNvPr id="5" name="Table 4"/>
          <p:cNvGraphicFramePr>
            <a:graphicFrameLocks noGrp="1"/>
          </p:cNvGraphicFramePr>
          <p:nvPr>
            <p:extLst>
              <p:ext uri="{D42A27DB-BD31-4B8C-83A1-F6EECF244321}">
                <p14:modId xmlns:p14="http://schemas.microsoft.com/office/powerpoint/2010/main" val="2146795426"/>
              </p:ext>
            </p:extLst>
          </p:nvPr>
        </p:nvGraphicFramePr>
        <p:xfrm>
          <a:off x="1115616" y="2924944"/>
          <a:ext cx="7272808" cy="2976920"/>
        </p:xfrm>
        <a:graphic>
          <a:graphicData uri="http://schemas.openxmlformats.org/drawingml/2006/table">
            <a:tbl>
              <a:tblPr firstRow="1" bandRow="1">
                <a:tableStyleId>{5C22544A-7EE6-4342-B048-85BDC9FD1C3A}</a:tableStyleId>
              </a:tblPr>
              <a:tblGrid>
                <a:gridCol w="1224136"/>
                <a:gridCol w="3384376"/>
                <a:gridCol w="1224136"/>
                <a:gridCol w="1440160"/>
              </a:tblGrid>
              <a:tr h="654785">
                <a:tc>
                  <a:txBody>
                    <a:bodyPr/>
                    <a:lstStyle/>
                    <a:p>
                      <a:pPr algn="ctr"/>
                      <a:r>
                        <a:rPr lang="en-AU" dirty="0" smtClean="0"/>
                        <a:t>Preference</a:t>
                      </a:r>
                      <a:endParaRPr lang="en-AU" dirty="0"/>
                    </a:p>
                  </a:txBody>
                  <a:tcPr/>
                </a:tc>
                <a:tc>
                  <a:txBody>
                    <a:bodyPr/>
                    <a:lstStyle/>
                    <a:p>
                      <a:pPr algn="ctr"/>
                      <a:r>
                        <a:rPr lang="en-AU" dirty="0" smtClean="0"/>
                        <a:t>Course Title</a:t>
                      </a:r>
                      <a:endParaRPr lang="en-AU" dirty="0"/>
                    </a:p>
                  </a:txBody>
                  <a:tcPr/>
                </a:tc>
                <a:tc>
                  <a:txBody>
                    <a:bodyPr/>
                    <a:lstStyle/>
                    <a:p>
                      <a:pPr algn="ctr"/>
                      <a:r>
                        <a:rPr lang="en-AU" dirty="0" smtClean="0"/>
                        <a:t>Start</a:t>
                      </a:r>
                      <a:r>
                        <a:rPr lang="en-AU" baseline="0" dirty="0" smtClean="0"/>
                        <a:t> Month</a:t>
                      </a:r>
                      <a:endParaRPr lang="en-AU" dirty="0"/>
                    </a:p>
                  </a:txBody>
                  <a:tcPr/>
                </a:tc>
                <a:tc>
                  <a:txBody>
                    <a:bodyPr/>
                    <a:lstStyle/>
                    <a:p>
                      <a:pPr algn="ctr"/>
                      <a:r>
                        <a:rPr lang="en-AU" dirty="0" smtClean="0"/>
                        <a:t>Major</a:t>
                      </a:r>
                      <a:r>
                        <a:rPr lang="en-AU" baseline="0" dirty="0" smtClean="0"/>
                        <a:t> Offer Date</a:t>
                      </a:r>
                      <a:endParaRPr lang="en-AU" dirty="0"/>
                    </a:p>
                  </a:txBody>
                  <a:tcPr/>
                </a:tc>
              </a:tr>
              <a:tr h="425335">
                <a:tc>
                  <a:txBody>
                    <a:bodyPr/>
                    <a:lstStyle/>
                    <a:p>
                      <a:pPr algn="ctr"/>
                      <a:r>
                        <a:rPr lang="en-AU" sz="1600" dirty="0" smtClean="0"/>
                        <a:t>1</a:t>
                      </a:r>
                      <a:endParaRPr lang="en-AU" sz="1600" dirty="0"/>
                    </a:p>
                  </a:txBody>
                  <a:tcPr/>
                </a:tc>
                <a:tc>
                  <a:txBody>
                    <a:bodyPr/>
                    <a:lstStyle/>
                    <a:p>
                      <a:r>
                        <a:rPr lang="en-AU" sz="1600" dirty="0" smtClean="0"/>
                        <a:t>Brisbane Uni</a:t>
                      </a:r>
                      <a:r>
                        <a:rPr lang="en-AU" sz="1600" baseline="0" dirty="0" smtClean="0"/>
                        <a:t> – B Acting</a:t>
                      </a:r>
                      <a:endParaRPr lang="en-AU" sz="1600" dirty="0"/>
                    </a:p>
                  </a:txBody>
                  <a:tcPr/>
                </a:tc>
                <a:tc>
                  <a:txBody>
                    <a:bodyPr/>
                    <a:lstStyle/>
                    <a:p>
                      <a:pPr algn="l"/>
                      <a:r>
                        <a:rPr lang="en-AU" dirty="0" smtClean="0"/>
                        <a:t>Mar</a:t>
                      </a:r>
                      <a:r>
                        <a:rPr lang="en-AU" baseline="0" dirty="0" smtClean="0"/>
                        <a:t> 2015</a:t>
                      </a:r>
                      <a:endParaRPr lang="en-AU" dirty="0"/>
                    </a:p>
                  </a:txBody>
                  <a:tcPr/>
                </a:tc>
                <a:tc>
                  <a:txBody>
                    <a:bodyPr/>
                    <a:lstStyle/>
                    <a:p>
                      <a:pPr algn="l"/>
                      <a:r>
                        <a:rPr lang="en-AU" dirty="0" smtClean="0">
                          <a:solidFill>
                            <a:srgbClr val="FF0000"/>
                          </a:solidFill>
                        </a:rPr>
                        <a:t>11 Dec</a:t>
                      </a:r>
                      <a:r>
                        <a:rPr lang="en-AU" baseline="0" dirty="0" smtClean="0">
                          <a:solidFill>
                            <a:srgbClr val="FF0000"/>
                          </a:solidFill>
                        </a:rPr>
                        <a:t> 2014</a:t>
                      </a:r>
                      <a:endParaRPr lang="en-AU" dirty="0">
                        <a:solidFill>
                          <a:srgbClr val="FF0000"/>
                        </a:solidFill>
                      </a:endParaRPr>
                    </a:p>
                  </a:txBody>
                  <a:tcPr/>
                </a:tc>
              </a:tr>
              <a:tr h="379360">
                <a:tc>
                  <a:txBody>
                    <a:bodyPr/>
                    <a:lstStyle/>
                    <a:p>
                      <a:pPr algn="ctr"/>
                      <a:r>
                        <a:rPr lang="en-AU" sz="1600" dirty="0" smtClean="0"/>
                        <a:t>2</a:t>
                      </a:r>
                      <a:endParaRPr lang="en-AU" sz="1600" dirty="0"/>
                    </a:p>
                  </a:txBody>
                  <a:tcPr/>
                </a:tc>
                <a:tc>
                  <a:txBody>
                    <a:bodyPr/>
                    <a:lstStyle/>
                    <a:p>
                      <a:r>
                        <a:rPr lang="en-AU" sz="1600" dirty="0" smtClean="0"/>
                        <a:t>Metro Uni</a:t>
                      </a:r>
                      <a:r>
                        <a:rPr lang="en-AU" sz="1600" baseline="0" dirty="0" smtClean="0"/>
                        <a:t> – B Acting</a:t>
                      </a:r>
                      <a:endParaRPr lang="en-AU" sz="1600" dirty="0"/>
                    </a:p>
                  </a:txBody>
                  <a:tcPr/>
                </a:tc>
                <a:tc>
                  <a:txBody>
                    <a:bodyPr/>
                    <a:lstStyle/>
                    <a:p>
                      <a:pPr algn="l"/>
                      <a:r>
                        <a:rPr lang="en-AU" dirty="0" smtClean="0"/>
                        <a:t>Feb 2015</a:t>
                      </a:r>
                      <a:endParaRPr lang="en-A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solidFill>
                            <a:srgbClr val="FF0000"/>
                          </a:solidFill>
                        </a:rPr>
                        <a:t>11 Dec</a:t>
                      </a:r>
                      <a:r>
                        <a:rPr lang="en-AU" baseline="0" dirty="0" smtClean="0">
                          <a:solidFill>
                            <a:srgbClr val="FF0000"/>
                          </a:solidFill>
                        </a:rPr>
                        <a:t> 2014</a:t>
                      </a:r>
                      <a:endParaRPr lang="en-AU" dirty="0" smtClean="0">
                        <a:solidFill>
                          <a:srgbClr val="FF0000"/>
                        </a:solidFill>
                      </a:endParaRPr>
                    </a:p>
                  </a:txBody>
                  <a:tcPr/>
                </a:tc>
              </a:tr>
              <a:tr h="379360">
                <a:tc>
                  <a:txBody>
                    <a:bodyPr/>
                    <a:lstStyle/>
                    <a:p>
                      <a:pPr algn="ctr"/>
                      <a:r>
                        <a:rPr lang="en-AU" sz="1600" dirty="0" smtClean="0"/>
                        <a:t>3</a:t>
                      </a:r>
                      <a:endParaRPr lang="en-AU" sz="1600" dirty="0"/>
                    </a:p>
                  </a:txBody>
                  <a:tcPr/>
                </a:tc>
                <a:tc>
                  <a:txBody>
                    <a:bodyPr/>
                    <a:lstStyle/>
                    <a:p>
                      <a:r>
                        <a:rPr lang="en-AU" sz="1600" dirty="0" smtClean="0"/>
                        <a:t>Brisbane Uni</a:t>
                      </a:r>
                      <a:r>
                        <a:rPr lang="en-AU" sz="1600" baseline="0" dirty="0" smtClean="0"/>
                        <a:t> – B Commerce</a:t>
                      </a:r>
                      <a:endParaRPr lang="en-A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Mar</a:t>
                      </a:r>
                      <a:r>
                        <a:rPr lang="en-AU" baseline="0" dirty="0" smtClean="0"/>
                        <a:t> 2015</a:t>
                      </a:r>
                      <a:endParaRPr lang="en-AU" dirty="0" smtClean="0"/>
                    </a:p>
                  </a:txBody>
                  <a:tcPr/>
                </a:tc>
                <a:tc>
                  <a:txBody>
                    <a:bodyPr/>
                    <a:lstStyle/>
                    <a:p>
                      <a:pPr algn="l"/>
                      <a:r>
                        <a:rPr lang="en-AU" dirty="0" smtClean="0"/>
                        <a:t>15 Jan 2015</a:t>
                      </a:r>
                      <a:endParaRPr lang="en-AU" dirty="0"/>
                    </a:p>
                  </a:txBody>
                  <a:tcPr/>
                </a:tc>
              </a:tr>
              <a:tr h="379360">
                <a:tc>
                  <a:txBody>
                    <a:bodyPr/>
                    <a:lstStyle/>
                    <a:p>
                      <a:pPr algn="ctr"/>
                      <a:r>
                        <a:rPr lang="en-AU" sz="1600" dirty="0" smtClean="0"/>
                        <a:t>4</a:t>
                      </a:r>
                      <a:endParaRPr lang="en-AU" sz="1600" dirty="0"/>
                    </a:p>
                  </a:txBody>
                  <a:tcPr/>
                </a:tc>
                <a:tc>
                  <a:txBody>
                    <a:bodyPr/>
                    <a:lstStyle/>
                    <a:p>
                      <a:r>
                        <a:rPr lang="en-AU" sz="1600" dirty="0" smtClean="0"/>
                        <a:t>Metro Uni</a:t>
                      </a:r>
                      <a:r>
                        <a:rPr lang="en-AU" sz="1600" baseline="0" dirty="0" smtClean="0"/>
                        <a:t> – B Commerce</a:t>
                      </a:r>
                      <a:endParaRPr lang="en-A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Feb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15 Jan 2015</a:t>
                      </a:r>
                    </a:p>
                  </a:txBody>
                  <a:tcPr/>
                </a:tc>
              </a:tr>
              <a:tr h="379360">
                <a:tc>
                  <a:txBody>
                    <a:bodyPr/>
                    <a:lstStyle/>
                    <a:p>
                      <a:pPr algn="ctr"/>
                      <a:r>
                        <a:rPr lang="en-AU" sz="1600" dirty="0" smtClean="0"/>
                        <a:t>5</a:t>
                      </a:r>
                      <a:endParaRPr lang="en-AU" sz="1600" dirty="0"/>
                    </a:p>
                  </a:txBody>
                  <a:tcPr/>
                </a:tc>
                <a:tc>
                  <a:txBody>
                    <a:bodyPr/>
                    <a:lstStyle/>
                    <a:p>
                      <a:r>
                        <a:rPr lang="en-AU" sz="1600" dirty="0" smtClean="0"/>
                        <a:t>Accounting Institute – D Accounting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Mar</a:t>
                      </a:r>
                      <a:r>
                        <a:rPr lang="en-AU" baseline="0" dirty="0" smtClean="0"/>
                        <a:t> 2015</a:t>
                      </a:r>
                      <a:endParaRPr lang="en-AU"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15 Jan 2015</a:t>
                      </a:r>
                    </a:p>
                  </a:txBody>
                  <a:tcPr/>
                </a:tc>
              </a:tr>
              <a:tr h="379360">
                <a:tc>
                  <a:txBody>
                    <a:bodyPr/>
                    <a:lstStyle/>
                    <a:p>
                      <a:pPr algn="ctr"/>
                      <a:r>
                        <a:rPr lang="en-AU" sz="1600" dirty="0" smtClean="0"/>
                        <a:t>6</a:t>
                      </a:r>
                      <a:endParaRPr lang="en-AU" sz="1600" dirty="0"/>
                    </a:p>
                  </a:txBody>
                  <a:tcPr/>
                </a:tc>
                <a:tc>
                  <a:txBody>
                    <a:bodyPr/>
                    <a:lstStyle/>
                    <a:p>
                      <a:r>
                        <a:rPr lang="en-AU" sz="1600" dirty="0" smtClean="0"/>
                        <a:t>Accounting Institute – D Business</a:t>
                      </a:r>
                      <a:endParaRPr lang="en-AU" sz="1600" dirty="0"/>
                    </a:p>
                  </a:txBody>
                  <a:tcPr/>
                </a:tc>
                <a:tc>
                  <a:txBody>
                    <a:bodyPr/>
                    <a:lstStyle/>
                    <a:p>
                      <a:pPr algn="l"/>
                      <a:r>
                        <a:rPr lang="en-AU" dirty="0" smtClean="0"/>
                        <a:t>Mar</a:t>
                      </a:r>
                      <a:r>
                        <a:rPr lang="en-AU" baseline="0" dirty="0" smtClean="0"/>
                        <a:t> 2015</a:t>
                      </a:r>
                      <a:endParaRPr lang="en-A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15 Jan 2015</a:t>
                      </a:r>
                    </a:p>
                  </a:txBody>
                  <a:tcPr/>
                </a:tc>
              </a:tr>
            </a:tbl>
          </a:graphicData>
        </a:graphic>
      </p:graphicFrame>
    </p:spTree>
    <p:extLst>
      <p:ext uri="{BB962C8B-B14F-4D97-AF65-F5344CB8AC3E}">
        <p14:creationId xmlns:p14="http://schemas.microsoft.com/office/powerpoint/2010/main" val="2610807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p:cNvSpPr>
            <a:spLocks noGrp="1" noChangeArrowheads="1"/>
          </p:cNvSpPr>
          <p:nvPr>
            <p:ph type="title"/>
          </p:nvPr>
        </p:nvSpPr>
        <p:spPr>
          <a:xfrm>
            <a:off x="1043608" y="260648"/>
            <a:ext cx="7204075" cy="1008063"/>
          </a:xfrm>
        </p:spPr>
        <p:txBody>
          <a:bodyPr/>
          <a:lstStyle/>
          <a:p>
            <a:pPr>
              <a:defRPr/>
            </a:pPr>
            <a:r>
              <a:rPr lang="en-AU" sz="4800" dirty="0" smtClean="0">
                <a:solidFill>
                  <a:srgbClr val="00B0F0"/>
                </a:solidFill>
                <a:latin typeface="Cambria" panose="02040503050406030204" pitchFamily="18" charset="0"/>
              </a:rPr>
              <a:t>Important dates for UAC</a:t>
            </a:r>
            <a:endParaRPr lang="en-AU" sz="4800" dirty="0">
              <a:solidFill>
                <a:srgbClr val="00B0F0"/>
              </a:solidFill>
              <a:latin typeface="Cambria" panose="02040503050406030204" pitchFamily="18" charset="0"/>
            </a:endParaRP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002885791"/>
              </p:ext>
            </p:extLst>
          </p:nvPr>
        </p:nvGraphicFramePr>
        <p:xfrm>
          <a:off x="971600" y="1340768"/>
          <a:ext cx="7416800" cy="4664075"/>
        </p:xfrm>
        <a:graphic>
          <a:graphicData uri="http://schemas.openxmlformats.org/drawingml/2006/table">
            <a:tbl>
              <a:tblPr firstRow="1" bandRow="1">
                <a:tableStyleId>{5C22544A-7EE6-4342-B048-85BDC9FD1C3A}</a:tableStyleId>
              </a:tblPr>
              <a:tblGrid>
                <a:gridCol w="4536926"/>
                <a:gridCol w="2879874"/>
              </a:tblGrid>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b="0" kern="1200" dirty="0">
                          <a:solidFill>
                            <a:srgbClr val="00297A"/>
                          </a:solidFill>
                          <a:latin typeface="Cambria" panose="02040503050406030204" pitchFamily="18" charset="0"/>
                          <a:ea typeface="+mn-ea"/>
                          <a:cs typeface="Arial" panose="020B0604020202020204" pitchFamily="34" charset="0"/>
                        </a:rPr>
                        <a:t>All applications open</a:t>
                      </a:r>
                      <a:endParaRPr lang="en-AU" sz="2000" b="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b="0" kern="1200" dirty="0">
                          <a:solidFill>
                            <a:srgbClr val="00297A"/>
                          </a:solidFill>
                          <a:latin typeface="Cambria" panose="02040503050406030204" pitchFamily="18" charset="0"/>
                          <a:ea typeface="+mn-ea"/>
                          <a:cs typeface="Arial" panose="020B0604020202020204" pitchFamily="34" charset="0"/>
                        </a:rPr>
                        <a:t>6 Aug (9am</a:t>
                      </a:r>
                      <a:r>
                        <a:rPr lang="en-US" sz="2000" b="0" kern="1200" dirty="0" smtClean="0">
                          <a:solidFill>
                            <a:srgbClr val="00297A"/>
                          </a:solidFill>
                          <a:latin typeface="Cambria" panose="02040503050406030204" pitchFamily="18" charset="0"/>
                          <a:ea typeface="+mn-ea"/>
                          <a:cs typeface="Arial" panose="020B0604020202020204" pitchFamily="34" charset="0"/>
                        </a:rPr>
                        <a:t>) 2014</a:t>
                      </a:r>
                      <a:endParaRPr lang="en-AU" sz="2000" b="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APPLY on-time close</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Tues 30 </a:t>
                      </a:r>
                      <a:r>
                        <a:rPr lang="en-US" sz="2000" kern="1200" dirty="0" smtClean="0">
                          <a:solidFill>
                            <a:srgbClr val="00297A"/>
                          </a:solidFill>
                          <a:latin typeface="Cambria" panose="02040503050406030204" pitchFamily="18" charset="0"/>
                          <a:ea typeface="+mn-ea"/>
                          <a:cs typeface="Arial" panose="020B0604020202020204" pitchFamily="34" charset="0"/>
                        </a:rPr>
                        <a:t>Sept 2014</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APPLY FINAL close</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Fri 17 </a:t>
                      </a:r>
                      <a:r>
                        <a:rPr lang="en-US" sz="2000" kern="1200" dirty="0" smtClean="0">
                          <a:solidFill>
                            <a:srgbClr val="00297A"/>
                          </a:solidFill>
                          <a:latin typeface="Cambria" panose="02040503050406030204" pitchFamily="18" charset="0"/>
                          <a:ea typeface="+mn-ea"/>
                          <a:cs typeface="Arial" panose="020B0604020202020204" pitchFamily="34" charset="0"/>
                        </a:rPr>
                        <a:t>July 2015</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Equity Scholarships FINAL </a:t>
                      </a:r>
                      <a:r>
                        <a:rPr lang="en-US" sz="2000" kern="1200" dirty="0" smtClean="0">
                          <a:solidFill>
                            <a:srgbClr val="00297A"/>
                          </a:solidFill>
                          <a:latin typeface="Cambria" panose="02040503050406030204" pitchFamily="18" charset="0"/>
                          <a:ea typeface="+mn-ea"/>
                          <a:cs typeface="Arial" panose="020B0604020202020204" pitchFamily="34" charset="0"/>
                        </a:rPr>
                        <a:t>close</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Fri 17 </a:t>
                      </a:r>
                      <a:r>
                        <a:rPr lang="en-US" sz="2000" kern="1200" dirty="0" smtClean="0">
                          <a:solidFill>
                            <a:srgbClr val="00297A"/>
                          </a:solidFill>
                          <a:latin typeface="Cambria" panose="02040503050406030204" pitchFamily="18" charset="0"/>
                          <a:ea typeface="+mn-ea"/>
                          <a:cs typeface="Arial" panose="020B0604020202020204" pitchFamily="34" charset="0"/>
                        </a:rPr>
                        <a:t>July 2015</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EAS on-time close</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Tues 30 </a:t>
                      </a:r>
                      <a:r>
                        <a:rPr lang="en-US" sz="2000" kern="1200" dirty="0" smtClean="0">
                          <a:solidFill>
                            <a:srgbClr val="00297A"/>
                          </a:solidFill>
                          <a:latin typeface="Cambria" panose="02040503050406030204" pitchFamily="18" charset="0"/>
                          <a:ea typeface="+mn-ea"/>
                          <a:cs typeface="Arial" panose="020B0604020202020204" pitchFamily="34" charset="0"/>
                        </a:rPr>
                        <a:t>Sept 2014</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AU" sz="2000" kern="1200" dirty="0">
                          <a:solidFill>
                            <a:srgbClr val="00297A"/>
                          </a:solidFill>
                          <a:latin typeface="Cambria" panose="02040503050406030204" pitchFamily="18" charset="0"/>
                          <a:ea typeface="+mn-ea"/>
                          <a:cs typeface="Arial" panose="020B0604020202020204" pitchFamily="34" charset="0"/>
                        </a:rPr>
                        <a:t>EAS FINAL close</a:t>
                      </a:r>
                    </a:p>
                  </a:txBody>
                  <a:tcPr marT="45726" marB="45726">
                    <a:solidFill>
                      <a:schemeClr val="bg1"/>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Fri 17 </a:t>
                      </a:r>
                      <a:r>
                        <a:rPr lang="en-US" sz="2000" kern="1200" dirty="0" smtClean="0">
                          <a:solidFill>
                            <a:srgbClr val="00297A"/>
                          </a:solidFill>
                          <a:latin typeface="Cambria" panose="02040503050406030204" pitchFamily="18" charset="0"/>
                          <a:ea typeface="+mn-ea"/>
                          <a:cs typeface="Arial" panose="020B0604020202020204" pitchFamily="34" charset="0"/>
                        </a:rPr>
                        <a:t>July 2015</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ATARs released (online)</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Thu 18 Dec </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r>
              <a:tr h="701135">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Change of Preference DEADLINE for main round</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Wed 7Jan</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AU" sz="2000" kern="1200" dirty="0">
                          <a:solidFill>
                            <a:srgbClr val="00297A"/>
                          </a:solidFill>
                          <a:latin typeface="Cambria" panose="02040503050406030204" pitchFamily="18" charset="0"/>
                          <a:ea typeface="+mn-ea"/>
                          <a:cs typeface="Arial" panose="020B0604020202020204" pitchFamily="34" charset="0"/>
                        </a:rPr>
                        <a:t>December round </a:t>
                      </a:r>
                    </a:p>
                  </a:txBody>
                  <a:tcPr marT="45726" marB="45726">
                    <a:solidFill>
                      <a:srgbClr val="CCFF99"/>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AU" sz="2000" kern="1200" dirty="0">
                          <a:solidFill>
                            <a:srgbClr val="00297A"/>
                          </a:solidFill>
                          <a:latin typeface="Cambria" panose="02040503050406030204" pitchFamily="18" charset="0"/>
                          <a:ea typeface="+mn-ea"/>
                          <a:cs typeface="Arial" panose="020B0604020202020204" pitchFamily="34" charset="0"/>
                        </a:rPr>
                        <a:t>Thurs 4 Dec (9am)</a:t>
                      </a:r>
                    </a:p>
                  </a:txBody>
                  <a:tcPr marT="45726" marB="45726">
                    <a:solidFill>
                      <a:srgbClr val="CCFF99"/>
                    </a:solidFill>
                  </a:tcPr>
                </a:tc>
              </a:tr>
              <a:tr h="396294">
                <a:tc>
                  <a:txBody>
                    <a:bodyPr/>
                    <a:lstStyle/>
                    <a:p>
                      <a:pPr marL="0" indent="0" algn="l" rtl="0" eaLnBrk="0" fontAlgn="base" hangingPunct="0">
                        <a:lnSpc>
                          <a:spcPct val="100000"/>
                        </a:lnSpc>
                        <a:spcBef>
                          <a:spcPct val="20000"/>
                        </a:spcBef>
                        <a:spcAft>
                          <a:spcPct val="0"/>
                        </a:spcAft>
                        <a:buClr>
                          <a:srgbClr val="C00000"/>
                        </a:buClr>
                        <a:buFont typeface="Wingdings" panose="05000000000000000000" pitchFamily="2" charset="2"/>
                        <a:buNone/>
                        <a:defRPr/>
                      </a:pPr>
                      <a:r>
                        <a:rPr lang="en-AU" sz="2000" kern="1200" dirty="0">
                          <a:solidFill>
                            <a:srgbClr val="00297A"/>
                          </a:solidFill>
                          <a:latin typeface="Cambria" panose="02040503050406030204" pitchFamily="18" charset="0"/>
                          <a:ea typeface="+mn-ea"/>
                          <a:cs typeface="Arial" panose="020B0604020202020204" pitchFamily="34" charset="0"/>
                        </a:rPr>
                        <a:t>January round 1 </a:t>
                      </a:r>
                      <a:r>
                        <a:rPr lang="en-AU" sz="2000" kern="1200" dirty="0" smtClean="0">
                          <a:solidFill>
                            <a:srgbClr val="00297A"/>
                          </a:solidFill>
                          <a:latin typeface="Cambria" panose="02040503050406030204" pitchFamily="18" charset="0"/>
                          <a:ea typeface="+mn-ea"/>
                          <a:cs typeface="Arial" panose="020B0604020202020204" pitchFamily="34" charset="0"/>
                        </a:rPr>
                        <a:t>offers</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chemeClr val="bg1"/>
                    </a:solidFill>
                  </a:tcPr>
                </a:tc>
                <a:tc>
                  <a:txBody>
                    <a:bodyPr/>
                    <a:lstStyle/>
                    <a:p>
                      <a:pPr marL="0" indent="0" algn="r" rtl="0" eaLnBrk="0" fontAlgn="base" hangingPunct="0">
                        <a:lnSpc>
                          <a:spcPct val="100000"/>
                        </a:lnSpc>
                        <a:spcBef>
                          <a:spcPct val="20000"/>
                        </a:spcBef>
                        <a:spcAft>
                          <a:spcPct val="0"/>
                        </a:spcAft>
                        <a:buClr>
                          <a:srgbClr val="C00000"/>
                        </a:buClr>
                        <a:buFont typeface="Wingdings" panose="05000000000000000000" pitchFamily="2" charset="2"/>
                        <a:buNone/>
                        <a:defRPr/>
                      </a:pPr>
                      <a:r>
                        <a:rPr lang="en-AU" sz="2000" kern="1200" dirty="0">
                          <a:solidFill>
                            <a:srgbClr val="00297A"/>
                          </a:solidFill>
                          <a:latin typeface="Cambria" panose="02040503050406030204" pitchFamily="18" charset="0"/>
                          <a:ea typeface="+mn-ea"/>
                          <a:cs typeface="Arial" panose="020B0604020202020204" pitchFamily="34" charset="0"/>
                        </a:rPr>
                        <a:t>Tues 6 Jan (9am)</a:t>
                      </a:r>
                    </a:p>
                  </a:txBody>
                  <a:tcPr marT="45726" marB="45726">
                    <a:solidFill>
                      <a:schemeClr val="bg1"/>
                    </a:solidFill>
                  </a:tcPr>
                </a:tc>
              </a:tr>
              <a:tr h="396294">
                <a:tc>
                  <a:txBody>
                    <a:bodyPr/>
                    <a:lstStyle/>
                    <a:p>
                      <a:pPr marL="0" indent="0" algn="l" defTabSz="914400" rtl="0" eaLnBrk="0" fontAlgn="base" latinLnBrk="0"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Main Round January round 2 </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c>
                  <a:txBody>
                    <a:bodyPr/>
                    <a:lstStyle/>
                    <a:p>
                      <a:pPr marL="0" indent="0" algn="r" defTabSz="914400" rtl="0" eaLnBrk="0" fontAlgn="base" latinLnBrk="0" hangingPunct="0">
                        <a:lnSpc>
                          <a:spcPct val="100000"/>
                        </a:lnSpc>
                        <a:spcBef>
                          <a:spcPct val="20000"/>
                        </a:spcBef>
                        <a:spcAft>
                          <a:spcPct val="0"/>
                        </a:spcAft>
                        <a:buClr>
                          <a:srgbClr val="C00000"/>
                        </a:buClr>
                        <a:buFont typeface="Wingdings" panose="05000000000000000000" pitchFamily="2" charset="2"/>
                        <a:buNone/>
                        <a:defRPr/>
                      </a:pPr>
                      <a:r>
                        <a:rPr lang="en-US" sz="2000" kern="1200" dirty="0">
                          <a:solidFill>
                            <a:srgbClr val="00297A"/>
                          </a:solidFill>
                          <a:latin typeface="Cambria" panose="02040503050406030204" pitchFamily="18" charset="0"/>
                          <a:ea typeface="+mn-ea"/>
                          <a:cs typeface="Arial" panose="020B0604020202020204" pitchFamily="34" charset="0"/>
                        </a:rPr>
                        <a:t>Wed 21 Jan </a:t>
                      </a:r>
                      <a:r>
                        <a:rPr lang="en-US" sz="2000" kern="1200" dirty="0" smtClean="0">
                          <a:solidFill>
                            <a:srgbClr val="00297A"/>
                          </a:solidFill>
                          <a:latin typeface="Cambria" panose="02040503050406030204" pitchFamily="18" charset="0"/>
                          <a:ea typeface="+mn-ea"/>
                          <a:cs typeface="Arial" panose="020B0604020202020204" pitchFamily="34" charset="0"/>
                        </a:rPr>
                        <a:t>(6pm)</a:t>
                      </a:r>
                      <a:endParaRPr lang="en-AU" sz="2000" kern="1200" dirty="0">
                        <a:solidFill>
                          <a:srgbClr val="00297A"/>
                        </a:solidFill>
                        <a:latin typeface="Cambria" panose="02040503050406030204" pitchFamily="18" charset="0"/>
                        <a:ea typeface="+mn-ea"/>
                        <a:cs typeface="Arial" panose="020B0604020202020204" pitchFamily="34" charset="0"/>
                      </a:endParaRPr>
                    </a:p>
                  </a:txBody>
                  <a:tcPr marT="45726" marB="45726">
                    <a:solidFill>
                      <a:srgbClr val="CCFF99"/>
                    </a:solidFill>
                  </a:tcPr>
                </a:tc>
              </a:tr>
            </a:tbl>
          </a:graphicData>
        </a:graphic>
      </p:graphicFrame>
    </p:spTree>
    <p:extLst>
      <p:ext uri="{BB962C8B-B14F-4D97-AF65-F5344CB8AC3E}">
        <p14:creationId xmlns:p14="http://schemas.microsoft.com/office/powerpoint/2010/main" val="1045223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8229600" cy="1143000"/>
          </a:xfrm>
        </p:spPr>
        <p:txBody>
          <a:bodyPr/>
          <a:lstStyle/>
          <a:p>
            <a:pPr algn="l"/>
            <a:r>
              <a:rPr lang="en-AU" sz="5400" b="1" dirty="0" smtClean="0">
                <a:solidFill>
                  <a:srgbClr val="FF0000"/>
                </a:solidFill>
              </a:rPr>
              <a:t>Important Dates for QTAC</a:t>
            </a:r>
            <a:endParaRPr lang="en-AU" sz="5400" b="1"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60390081"/>
              </p:ext>
            </p:extLst>
          </p:nvPr>
        </p:nvGraphicFramePr>
        <p:xfrm>
          <a:off x="323528" y="1628800"/>
          <a:ext cx="1535832" cy="518160"/>
        </p:xfrm>
        <a:graphic>
          <a:graphicData uri="http://schemas.openxmlformats.org/drawingml/2006/table">
            <a:tbl>
              <a:tblPr firstRow="1" bandRow="1">
                <a:tableStyleId>{5C22544A-7EE6-4342-B048-85BDC9FD1C3A}</a:tableStyleId>
              </a:tblPr>
              <a:tblGrid>
                <a:gridCol w="1535832"/>
              </a:tblGrid>
              <a:tr h="370840">
                <a:tc>
                  <a:txBody>
                    <a:bodyPr/>
                    <a:lstStyle/>
                    <a:p>
                      <a:pPr algn="ctr"/>
                      <a:r>
                        <a:rPr lang="en-AU" sz="2800" b="1" dirty="0" smtClean="0"/>
                        <a:t>2014</a:t>
                      </a:r>
                      <a:endParaRPr lang="en-AU" sz="2800" b="1" dirty="0"/>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55637797"/>
              </p:ext>
            </p:extLst>
          </p:nvPr>
        </p:nvGraphicFramePr>
        <p:xfrm>
          <a:off x="323528" y="2276872"/>
          <a:ext cx="7776864" cy="4120534"/>
        </p:xfrm>
        <a:graphic>
          <a:graphicData uri="http://schemas.openxmlformats.org/drawingml/2006/table">
            <a:tbl>
              <a:tblPr firstRow="1" bandRow="1">
                <a:effectLst>
                  <a:outerShdw blurRad="50800" dist="38100" dir="18900000" algn="bl" rotWithShape="0">
                    <a:prstClr val="black">
                      <a:alpha val="40000"/>
                    </a:prstClr>
                  </a:outerShdw>
                </a:effectLst>
                <a:tableStyleId>{5C22544A-7EE6-4342-B048-85BDC9FD1C3A}</a:tableStyleId>
              </a:tblPr>
              <a:tblGrid>
                <a:gridCol w="1839810"/>
                <a:gridCol w="5937054"/>
              </a:tblGrid>
              <a:tr h="442848">
                <a:tc>
                  <a:txBody>
                    <a:bodyPr/>
                    <a:lstStyle/>
                    <a:p>
                      <a:pPr algn="r"/>
                      <a:r>
                        <a:rPr lang="en-AU" b="1" dirty="0" smtClean="0">
                          <a:solidFill>
                            <a:schemeClr val="tx1"/>
                          </a:solidFill>
                        </a:rPr>
                        <a:t>5 August</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r>
                        <a:rPr lang="en-AU" b="0" dirty="0" smtClean="0">
                          <a:solidFill>
                            <a:schemeClr val="tx1"/>
                          </a:solidFill>
                        </a:rPr>
                        <a:t>Applications open for 2014/2015</a:t>
                      </a:r>
                      <a:r>
                        <a:rPr lang="en-AU" b="0" baseline="0" dirty="0" smtClean="0">
                          <a:solidFill>
                            <a:schemeClr val="tx1"/>
                          </a:solidFill>
                        </a:rPr>
                        <a:t> admissions</a:t>
                      </a:r>
                      <a:endParaRPr lang="en-AU"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29 September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B</a:t>
                      </a:r>
                      <a:r>
                        <a:rPr lang="en-AU" sz="1600" b="0" kern="1200" dirty="0" smtClean="0">
                          <a:solidFill>
                            <a:schemeClr val="tx1"/>
                          </a:solidFill>
                          <a:latin typeface="+mn-lt"/>
                          <a:ea typeface="+mn-ea"/>
                          <a:cs typeface="+mn-cs"/>
                        </a:rPr>
                        <a:t>PAY</a:t>
                      </a:r>
                      <a:r>
                        <a:rPr lang="en-AU" sz="1800" b="0" kern="1200" baseline="30000" dirty="0" smtClean="0">
                          <a:solidFill>
                            <a:schemeClr val="tx1"/>
                          </a:solidFill>
                          <a:latin typeface="+mn-lt"/>
                          <a:ea typeface="+mn-ea"/>
                          <a:cs typeface="+mn-cs"/>
                        </a:rPr>
                        <a:t>® </a:t>
                      </a:r>
                      <a:r>
                        <a:rPr lang="en-AU" sz="1800" b="0" kern="1200" baseline="0" dirty="0" smtClean="0">
                          <a:solidFill>
                            <a:schemeClr val="tx1"/>
                          </a:solidFill>
                          <a:latin typeface="+mn-lt"/>
                          <a:ea typeface="+mn-ea"/>
                          <a:cs typeface="+mn-cs"/>
                        </a:rPr>
                        <a:t>payment required to avoid higher processing fees</a:t>
                      </a:r>
                      <a:endParaRPr lang="en-AU" sz="1800" b="0" kern="1200" dirty="0" smtClean="0">
                        <a:solidFill>
                          <a:schemeClr val="tx1"/>
                        </a:solidFill>
                        <a:latin typeface="+mn-lt"/>
                        <a:ea typeface="+mn-ea"/>
                        <a:cs typeface="+mn-cs"/>
                      </a:endParaRP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30 September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Due date for on-time applications</a:t>
                      </a:r>
                      <a:br>
                        <a:rPr lang="en-AU" sz="1800" b="0" kern="1200" dirty="0" smtClean="0">
                          <a:solidFill>
                            <a:schemeClr val="tx1"/>
                          </a:solidFill>
                          <a:latin typeface="+mn-lt"/>
                          <a:ea typeface="+mn-ea"/>
                          <a:cs typeface="+mn-cs"/>
                        </a:rPr>
                      </a:br>
                      <a:r>
                        <a:rPr lang="en-AU" sz="1800" b="0" kern="1200" dirty="0" smtClean="0">
                          <a:solidFill>
                            <a:schemeClr val="tx1"/>
                          </a:solidFill>
                          <a:latin typeface="+mn-lt"/>
                          <a:ea typeface="+mn-ea"/>
                          <a:cs typeface="+mn-cs"/>
                        </a:rPr>
                        <a:t>Many courses with fixed closing dates close today</a:t>
                      </a: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1 October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Higher application fees from today</a:t>
                      </a: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10 December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800" b="0" kern="1200" dirty="0" smtClean="0">
                          <a:solidFill>
                            <a:schemeClr val="tx1"/>
                          </a:solidFill>
                          <a:latin typeface="+mn-lt"/>
                          <a:ea typeface="+mn-ea"/>
                          <a:cs typeface="+mn-cs"/>
                        </a:rPr>
                        <a:t>Due date to apply for </a:t>
                      </a:r>
                      <a:r>
                        <a:rPr lang="en-AU" sz="1800" b="0" kern="1200" dirty="0" smtClean="0">
                          <a:solidFill>
                            <a:schemeClr val="tx1"/>
                          </a:solidFill>
                          <a:latin typeface="+mn-lt"/>
                          <a:ea typeface="+mn-ea"/>
                          <a:cs typeface="+mn-cs"/>
                        </a:rPr>
                        <a:t>15 January offer round</a:t>
                      </a: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15 December </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Due date to submit documentation for 15 January offer round</a:t>
                      </a: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20 December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Qld Year 12 results and OPs available from 9am on QCAA’s </a:t>
                      </a:r>
                      <a:r>
                        <a:rPr lang="en-AU" sz="1800" b="0" kern="1200" dirty="0" smtClean="0">
                          <a:solidFill>
                            <a:schemeClr val="tx1"/>
                          </a:solidFill>
                          <a:latin typeface="+mn-lt"/>
                          <a:ea typeface="+mn-ea"/>
                          <a:cs typeface="+mn-cs"/>
                          <a:hlinkClick r:id="rId2"/>
                        </a:rPr>
                        <a:t>Student Connect</a:t>
                      </a:r>
                      <a:r>
                        <a:rPr lang="en-AU" sz="1800" b="0" kern="1200" dirty="0" smtClean="0">
                          <a:solidFill>
                            <a:schemeClr val="tx1"/>
                          </a:solidFill>
                          <a:latin typeface="+mn-lt"/>
                          <a:ea typeface="+mn-ea"/>
                          <a:cs typeface="+mn-cs"/>
                        </a:rPr>
                        <a:t> website</a:t>
                      </a: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30 December</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Qld Year 12 students without an OP who are QTAC applicants can find out their OP ineligible rank via QTAC’s </a:t>
                      </a:r>
                      <a:r>
                        <a:rPr lang="en-AU" sz="1800" b="0" kern="1200" dirty="0" smtClean="0">
                          <a:solidFill>
                            <a:schemeClr val="tx1"/>
                          </a:solidFill>
                          <a:latin typeface="+mn-lt"/>
                          <a:ea typeface="+mn-ea"/>
                          <a:cs typeface="+mn-cs"/>
                          <a:hlinkClick r:id="rId3"/>
                        </a:rPr>
                        <a:t>Current Applicant online service</a:t>
                      </a:r>
                      <a:endParaRPr lang="en-AU" sz="1800" b="0" kern="1200" dirty="0" smtClean="0">
                        <a:solidFill>
                          <a:schemeClr val="tx1"/>
                        </a:solidFill>
                        <a:latin typeface="+mn-lt"/>
                        <a:ea typeface="+mn-ea"/>
                        <a:cs typeface="+mn-cs"/>
                      </a:endParaRPr>
                    </a:p>
                  </a:txBody>
                  <a:tcPr marT="45681" marB="4568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bl>
          </a:graphicData>
        </a:graphic>
      </p:graphicFrame>
    </p:spTree>
    <p:extLst>
      <p:ext uri="{BB962C8B-B14F-4D97-AF65-F5344CB8AC3E}">
        <p14:creationId xmlns:p14="http://schemas.microsoft.com/office/powerpoint/2010/main" val="3529459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lstStyle/>
          <a:p>
            <a:pPr algn="l"/>
            <a:r>
              <a:rPr lang="en-AU" sz="6000" b="1" dirty="0" smtClean="0">
                <a:solidFill>
                  <a:srgbClr val="FF0000"/>
                </a:solidFill>
              </a:rPr>
              <a:t>Important dates for QTAC </a:t>
            </a:r>
            <a:r>
              <a:rPr lang="en-AU" sz="1800" b="1" dirty="0" smtClean="0">
                <a:solidFill>
                  <a:srgbClr val="FF0000"/>
                </a:solidFill>
              </a:rPr>
              <a:t>(cont.)</a:t>
            </a:r>
            <a:endParaRPr lang="en-AU" sz="1800" b="1"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593017713"/>
              </p:ext>
            </p:extLst>
          </p:nvPr>
        </p:nvGraphicFramePr>
        <p:xfrm>
          <a:off x="323528" y="1628800"/>
          <a:ext cx="1535832" cy="518160"/>
        </p:xfrm>
        <a:graphic>
          <a:graphicData uri="http://schemas.openxmlformats.org/drawingml/2006/table">
            <a:tbl>
              <a:tblPr firstRow="1" bandRow="1">
                <a:tableStyleId>{5C22544A-7EE6-4342-B048-85BDC9FD1C3A}</a:tableStyleId>
              </a:tblPr>
              <a:tblGrid>
                <a:gridCol w="1535832"/>
              </a:tblGrid>
              <a:tr h="370840">
                <a:tc>
                  <a:txBody>
                    <a:bodyPr/>
                    <a:lstStyle/>
                    <a:p>
                      <a:pPr algn="ctr"/>
                      <a:r>
                        <a:rPr lang="en-AU" sz="2800" b="1" dirty="0" smtClean="0"/>
                        <a:t>2015</a:t>
                      </a:r>
                      <a:endParaRPr lang="en-AU" sz="2800" b="1" dirty="0"/>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399997329"/>
              </p:ext>
            </p:extLst>
          </p:nvPr>
        </p:nvGraphicFramePr>
        <p:xfrm>
          <a:off x="323528" y="2348880"/>
          <a:ext cx="7776864" cy="2494292"/>
        </p:xfrm>
        <a:graphic>
          <a:graphicData uri="http://schemas.openxmlformats.org/drawingml/2006/table">
            <a:tbl>
              <a:tblPr firstRow="1" bandRow="1">
                <a:effectLst>
                  <a:outerShdw blurRad="50800" dist="38100" dir="18900000" algn="bl" rotWithShape="0">
                    <a:prstClr val="black">
                      <a:alpha val="40000"/>
                    </a:prstClr>
                  </a:outerShdw>
                </a:effectLst>
                <a:tableStyleId>{5C22544A-7EE6-4342-B048-85BDC9FD1C3A}</a:tableStyleId>
              </a:tblPr>
              <a:tblGrid>
                <a:gridCol w="1584176"/>
                <a:gridCol w="6192688"/>
              </a:tblGrid>
              <a:tr h="370840">
                <a:tc>
                  <a:txBody>
                    <a:bodyPr/>
                    <a:lstStyle/>
                    <a:p>
                      <a:pPr algn="r"/>
                      <a:r>
                        <a:rPr lang="en-AU" b="1" dirty="0" smtClean="0">
                          <a:solidFill>
                            <a:schemeClr val="tx1"/>
                          </a:solidFill>
                        </a:rPr>
                        <a:t>7 January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Final date to change</a:t>
                      </a:r>
                      <a:r>
                        <a:rPr lang="en-AU" sz="1800" b="0" kern="1200" baseline="0" dirty="0" smtClean="0">
                          <a:solidFill>
                            <a:schemeClr val="tx1"/>
                          </a:solidFill>
                          <a:latin typeface="+mn-lt"/>
                          <a:ea typeface="+mn-ea"/>
                          <a:cs typeface="+mn-cs"/>
                        </a:rPr>
                        <a:t> </a:t>
                      </a:r>
                      <a:r>
                        <a:rPr lang="en-AU" sz="1800" b="0" kern="1200" dirty="0" smtClean="0">
                          <a:solidFill>
                            <a:schemeClr val="tx1"/>
                          </a:solidFill>
                          <a:latin typeface="+mn-lt"/>
                          <a:ea typeface="+mn-ea"/>
                          <a:cs typeface="+mn-cs"/>
                        </a:rPr>
                        <a:t>preferences for 15 January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21 January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Due date to apply for 5 February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22 January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AU" sz="1800" b="0" kern="1200" dirty="0" smtClean="0">
                          <a:solidFill>
                            <a:schemeClr val="tx1"/>
                          </a:solidFill>
                          <a:latin typeface="+mn-lt"/>
                          <a:ea typeface="+mn-ea"/>
                          <a:cs typeface="+mn-cs"/>
                        </a:rPr>
                        <a:t>Due date to submit documentation for 5 February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29 January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Final date to change preferences for 5 February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631812">
                <a:tc>
                  <a:txBody>
                    <a:bodyPr/>
                    <a:lstStyle/>
                    <a:p>
                      <a:pPr algn="r"/>
                      <a:r>
                        <a:rPr lang="en-AU" b="1" dirty="0" smtClean="0">
                          <a:solidFill>
                            <a:schemeClr val="tx1"/>
                          </a:solidFill>
                        </a:rPr>
                        <a:t>22 May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Due date to apply or submit documentation for 4 June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r h="370840">
                <a:tc>
                  <a:txBody>
                    <a:bodyPr/>
                    <a:lstStyle/>
                    <a:p>
                      <a:pPr algn="r"/>
                      <a:r>
                        <a:rPr lang="en-AU" b="1" dirty="0" smtClean="0">
                          <a:solidFill>
                            <a:schemeClr val="tx1"/>
                          </a:solidFill>
                        </a:rPr>
                        <a:t>28 May</a:t>
                      </a:r>
                      <a:endParaRPr lang="en-AU"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AU" sz="1800" b="0" kern="1200" dirty="0" smtClean="0">
                          <a:solidFill>
                            <a:schemeClr val="tx1"/>
                          </a:solidFill>
                          <a:latin typeface="+mn-lt"/>
                          <a:ea typeface="+mn-ea"/>
                          <a:cs typeface="+mn-cs"/>
                        </a:rPr>
                        <a:t>Final date to change</a:t>
                      </a:r>
                      <a:r>
                        <a:rPr lang="en-AU" sz="1800" b="0" kern="1200" baseline="0" dirty="0" smtClean="0">
                          <a:solidFill>
                            <a:schemeClr val="tx1"/>
                          </a:solidFill>
                          <a:latin typeface="+mn-lt"/>
                          <a:ea typeface="+mn-ea"/>
                          <a:cs typeface="+mn-cs"/>
                        </a:rPr>
                        <a:t> </a:t>
                      </a:r>
                      <a:r>
                        <a:rPr lang="en-AU" sz="1800" b="0" kern="1200" dirty="0" smtClean="0">
                          <a:solidFill>
                            <a:schemeClr val="tx1"/>
                          </a:solidFill>
                          <a:latin typeface="+mn-lt"/>
                          <a:ea typeface="+mn-ea"/>
                          <a:cs typeface="+mn-cs"/>
                        </a:rPr>
                        <a:t>preferences for 4 June offer round</a:t>
                      </a:r>
                    </a:p>
                  </a:txBody>
                  <a:tcPr marL="91446" marR="91446"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r>
            </a:tbl>
          </a:graphicData>
        </a:graphic>
      </p:graphicFrame>
    </p:spTree>
    <p:extLst>
      <p:ext uri="{BB962C8B-B14F-4D97-AF65-F5344CB8AC3E}">
        <p14:creationId xmlns:p14="http://schemas.microsoft.com/office/powerpoint/2010/main" val="557303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lstStyle/>
          <a:p>
            <a:r>
              <a:rPr lang="en-AU" b="1" dirty="0" smtClean="0">
                <a:solidFill>
                  <a:srgbClr val="FF0000"/>
                </a:solidFill>
              </a:rPr>
              <a:t>How to apply</a:t>
            </a:r>
            <a:endParaRPr lang="en-AU" b="1" dirty="0">
              <a:solidFill>
                <a:srgbClr val="FF0000"/>
              </a:solidFill>
            </a:endParaRPr>
          </a:p>
        </p:txBody>
      </p:sp>
      <p:sp>
        <p:nvSpPr>
          <p:cNvPr id="3" name="Content Placeholder 2"/>
          <p:cNvSpPr>
            <a:spLocks noGrp="1"/>
          </p:cNvSpPr>
          <p:nvPr>
            <p:ph idx="1"/>
          </p:nvPr>
        </p:nvSpPr>
        <p:spPr>
          <a:xfrm>
            <a:off x="467544" y="1700808"/>
            <a:ext cx="8424936" cy="4525963"/>
          </a:xfrm>
        </p:spPr>
        <p:txBody>
          <a:bodyPr>
            <a:normAutofit/>
          </a:bodyPr>
          <a:lstStyle/>
          <a:p>
            <a:endParaRPr lang="en-AU" altLang="en-US" sz="4000" b="1" dirty="0" smtClean="0">
              <a:latin typeface="Calibri" pitchFamily="34" charset="0"/>
              <a:ea typeface="ＭＳ Ｐゴシック" pitchFamily="34" charset="-128"/>
              <a:cs typeface="Calibri" pitchFamily="34" charset="0"/>
            </a:endParaRPr>
          </a:p>
          <a:p>
            <a:r>
              <a:rPr lang="en-AU" altLang="en-US" sz="4000" b="1" smtClean="0">
                <a:latin typeface="Calibri" pitchFamily="34" charset="0"/>
                <a:ea typeface="ＭＳ Ｐゴシック" pitchFamily="34" charset="-128"/>
                <a:cs typeface="Calibri" pitchFamily="34" charset="0"/>
              </a:rPr>
              <a:t>QTAC </a:t>
            </a:r>
            <a:r>
              <a:rPr lang="en-AU" altLang="en-US" sz="4000" b="1" dirty="0">
                <a:latin typeface="Calibri" pitchFamily="34" charset="0"/>
                <a:ea typeface="ＭＳ Ｐゴシック" pitchFamily="34" charset="-128"/>
                <a:cs typeface="Calibri" pitchFamily="34" charset="0"/>
              </a:rPr>
              <a:t>website  </a:t>
            </a:r>
            <a:r>
              <a:rPr lang="en-AU" altLang="en-US" sz="4000" b="1" dirty="0" smtClean="0">
                <a:latin typeface="Calibri" pitchFamily="34" charset="0"/>
                <a:ea typeface="ＭＳ Ｐゴシック" pitchFamily="34" charset="-128"/>
                <a:cs typeface="Calibri" pitchFamily="34" charset="0"/>
                <a:hlinkClick r:id="rId2"/>
              </a:rPr>
              <a:t>www.qtac.edu.au</a:t>
            </a:r>
            <a:endParaRPr lang="en-AU" altLang="en-US" sz="4000" b="1" dirty="0" smtClean="0">
              <a:latin typeface="Calibri" pitchFamily="34" charset="0"/>
              <a:ea typeface="ＭＳ Ｐゴシック" pitchFamily="34" charset="-128"/>
              <a:cs typeface="Calibri" pitchFamily="34" charset="0"/>
            </a:endParaRPr>
          </a:p>
          <a:p>
            <a:pPr lvl="1"/>
            <a:r>
              <a:rPr lang="en-AU" sz="2800" dirty="0" smtClean="0"/>
              <a:t>Use your Board </a:t>
            </a:r>
            <a:r>
              <a:rPr lang="en-AU" sz="2800" dirty="0"/>
              <a:t>of Studies Student</a:t>
            </a:r>
          </a:p>
          <a:p>
            <a:pPr lvl="1"/>
            <a:endParaRPr lang="en-AU" altLang="en-US" sz="2800" dirty="0">
              <a:latin typeface="Calibri" pitchFamily="34" charset="0"/>
              <a:ea typeface="ＭＳ Ｐゴシック" pitchFamily="34" charset="-128"/>
              <a:cs typeface="Calibri" pitchFamily="34" charset="0"/>
            </a:endParaRPr>
          </a:p>
          <a:p>
            <a:r>
              <a:rPr lang="en-AU" altLang="en-US" sz="4000" b="1" dirty="0" smtClean="0">
                <a:latin typeface="Calibri" pitchFamily="34" charset="0"/>
                <a:ea typeface="ＭＳ Ｐゴシック" pitchFamily="34" charset="-128"/>
                <a:cs typeface="Calibri" pitchFamily="34" charset="0"/>
              </a:rPr>
              <a:t>UAC  </a:t>
            </a:r>
            <a:r>
              <a:rPr lang="en-AU" altLang="en-US" sz="4000" b="1" dirty="0" smtClean="0">
                <a:latin typeface="Calibri" pitchFamily="34" charset="0"/>
                <a:ea typeface="ＭＳ Ｐゴシック" pitchFamily="34" charset="-128"/>
                <a:cs typeface="Calibri" pitchFamily="34" charset="0"/>
                <a:hlinkClick r:id="rId3"/>
              </a:rPr>
              <a:t>www.uac.edu.au</a:t>
            </a:r>
            <a:r>
              <a:rPr lang="en-AU" altLang="en-US" sz="4000" b="1" dirty="0" smtClean="0">
                <a:latin typeface="Calibri" pitchFamily="34" charset="0"/>
                <a:ea typeface="ＭＳ Ｐゴシック" pitchFamily="34" charset="-128"/>
                <a:cs typeface="Calibri" pitchFamily="34" charset="0"/>
              </a:rPr>
              <a:t> </a:t>
            </a:r>
            <a:endParaRPr lang="en-AU" altLang="en-US" sz="4000" b="1" dirty="0" smtClean="0">
              <a:latin typeface="Calibri" pitchFamily="34" charset="0"/>
              <a:ea typeface="ＭＳ Ｐゴシック" pitchFamily="34" charset="-128"/>
              <a:cs typeface="Calibri" pitchFamily="34" charset="0"/>
            </a:endParaRPr>
          </a:p>
          <a:p>
            <a:endParaRPr lang="en-AU" altLang="en-US" dirty="0">
              <a:latin typeface="Calibri" pitchFamily="34" charset="0"/>
              <a:ea typeface="ＭＳ Ｐゴシック" pitchFamily="34" charset="-128"/>
              <a:cs typeface="Calibri" pitchFamily="34" charset="0"/>
            </a:endParaRPr>
          </a:p>
          <a:p>
            <a:endParaRPr lang="en-AU" altLang="en-US" sz="2800" dirty="0">
              <a:latin typeface="Calibri" pitchFamily="34" charset="0"/>
              <a:ea typeface="ＭＳ Ｐゴシック" pitchFamily="34" charset="-128"/>
              <a:cs typeface="Calibri" pitchFamily="34" charset="0"/>
            </a:endParaRPr>
          </a:p>
          <a:p>
            <a:pPr>
              <a:buFont typeface="Wingdings" panose="05000000000000000000" pitchFamily="2" charset="2"/>
              <a:buChar char="§"/>
            </a:pPr>
            <a:endParaRPr lang="en-AU" sz="2800" dirty="0"/>
          </a:p>
          <a:p>
            <a:pPr>
              <a:buFont typeface="Wingdings" panose="05000000000000000000" pitchFamily="2" charset="2"/>
              <a:buChar char="§"/>
            </a:pPr>
            <a:endParaRPr lang="en-AU" dirty="0"/>
          </a:p>
        </p:txBody>
      </p:sp>
    </p:spTree>
    <p:extLst>
      <p:ext uri="{BB962C8B-B14F-4D97-AF65-F5344CB8AC3E}">
        <p14:creationId xmlns:p14="http://schemas.microsoft.com/office/powerpoint/2010/main" val="1349314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16632"/>
            <a:ext cx="7239000" cy="1143000"/>
          </a:xfrm>
        </p:spPr>
        <p:txBody>
          <a:bodyPr/>
          <a:lstStyle/>
          <a:p>
            <a:pPr algn="ctr"/>
            <a:r>
              <a:rPr lang="en-AU" dirty="0" smtClean="0">
                <a:solidFill>
                  <a:srgbClr val="00B0F0"/>
                </a:solidFill>
              </a:rPr>
              <a:t>UAC</a:t>
            </a:r>
            <a:r>
              <a:rPr lang="en-AU" dirty="0" smtClean="0">
                <a:solidFill>
                  <a:schemeClr val="bg2">
                    <a:lumMod val="10000"/>
                  </a:schemeClr>
                </a:solidFill>
              </a:rPr>
              <a:t> vs </a:t>
            </a:r>
            <a:r>
              <a:rPr lang="en-AU" dirty="0" smtClean="0">
                <a:solidFill>
                  <a:srgbClr val="FF0000"/>
                </a:solidFill>
              </a:rPr>
              <a:t>QTAC</a:t>
            </a:r>
            <a:endParaRPr lang="en-AU" dirty="0">
              <a:solidFill>
                <a:srgbClr val="FF0000"/>
              </a:solidFill>
            </a:endParaRPr>
          </a:p>
        </p:txBody>
      </p:sp>
      <p:sp>
        <p:nvSpPr>
          <p:cNvPr id="4" name="Text Placeholder 3"/>
          <p:cNvSpPr>
            <a:spLocks noGrp="1"/>
          </p:cNvSpPr>
          <p:nvPr>
            <p:ph type="body" idx="1"/>
          </p:nvPr>
        </p:nvSpPr>
        <p:spPr>
          <a:xfrm>
            <a:off x="1187624" y="1412776"/>
            <a:ext cx="3733800" cy="533400"/>
          </a:xfrm>
        </p:spPr>
        <p:txBody>
          <a:bodyPr>
            <a:noAutofit/>
          </a:bodyPr>
          <a:lstStyle/>
          <a:p>
            <a:pPr algn="ctr"/>
            <a:r>
              <a:rPr lang="en-AU" sz="4000" dirty="0" smtClean="0">
                <a:solidFill>
                  <a:srgbClr val="00B0F0"/>
                </a:solidFill>
              </a:rPr>
              <a:t>UAC</a:t>
            </a:r>
            <a:endParaRPr lang="en-AU" sz="4000" dirty="0">
              <a:solidFill>
                <a:srgbClr val="00B0F0"/>
              </a:solidFill>
            </a:endParaRPr>
          </a:p>
        </p:txBody>
      </p:sp>
      <p:sp>
        <p:nvSpPr>
          <p:cNvPr id="5" name="Text Placeholder 4"/>
          <p:cNvSpPr>
            <a:spLocks noGrp="1"/>
          </p:cNvSpPr>
          <p:nvPr>
            <p:ph type="body" sz="quarter" idx="3"/>
          </p:nvPr>
        </p:nvSpPr>
        <p:spPr>
          <a:xfrm>
            <a:off x="5076056" y="1412776"/>
            <a:ext cx="3735267" cy="533400"/>
          </a:xfrm>
        </p:spPr>
        <p:txBody>
          <a:bodyPr>
            <a:noAutofit/>
          </a:bodyPr>
          <a:lstStyle/>
          <a:p>
            <a:pPr algn="ctr"/>
            <a:r>
              <a:rPr lang="en-AU" sz="4000" dirty="0" smtClean="0">
                <a:solidFill>
                  <a:srgbClr val="FF0000"/>
                </a:solidFill>
              </a:rPr>
              <a:t>QTAC</a:t>
            </a:r>
            <a:endParaRPr lang="en-AU" sz="4000" dirty="0">
              <a:solidFill>
                <a:srgbClr val="FF0000"/>
              </a:solidFill>
            </a:endParaRPr>
          </a:p>
        </p:txBody>
      </p:sp>
      <p:sp>
        <p:nvSpPr>
          <p:cNvPr id="6" name="Content Placeholder 5"/>
          <p:cNvSpPr>
            <a:spLocks noGrp="1"/>
          </p:cNvSpPr>
          <p:nvPr>
            <p:ph sz="quarter" idx="13"/>
          </p:nvPr>
        </p:nvSpPr>
        <p:spPr>
          <a:xfrm>
            <a:off x="1187624" y="2204864"/>
            <a:ext cx="3730752" cy="3840480"/>
          </a:xfrm>
        </p:spPr>
        <p:txBody>
          <a:bodyPr/>
          <a:lstStyle/>
          <a:p>
            <a:r>
              <a:rPr lang="en-AU" dirty="0" smtClean="0"/>
              <a:t>Mostly NSW </a:t>
            </a:r>
            <a:r>
              <a:rPr lang="en-AU" dirty="0" err="1" smtClean="0"/>
              <a:t>Uni’s</a:t>
            </a:r>
            <a:r>
              <a:rPr lang="en-AU" dirty="0" smtClean="0"/>
              <a:t> (Bond and Griffith included)</a:t>
            </a:r>
          </a:p>
          <a:p>
            <a:r>
              <a:rPr lang="en-AU" dirty="0" smtClean="0"/>
              <a:t>9 preferences</a:t>
            </a:r>
          </a:p>
          <a:p>
            <a:r>
              <a:rPr lang="en-AU" dirty="0" smtClean="0"/>
              <a:t>SRS early entry system</a:t>
            </a:r>
          </a:p>
          <a:p>
            <a:endParaRPr lang="en-AU" dirty="0"/>
          </a:p>
        </p:txBody>
      </p:sp>
      <p:sp>
        <p:nvSpPr>
          <p:cNvPr id="7" name="Content Placeholder 6"/>
          <p:cNvSpPr>
            <a:spLocks noGrp="1"/>
          </p:cNvSpPr>
          <p:nvPr>
            <p:ph sz="quarter" idx="14"/>
          </p:nvPr>
        </p:nvSpPr>
        <p:spPr>
          <a:xfrm>
            <a:off x="5076056" y="2204864"/>
            <a:ext cx="3730752" cy="3840480"/>
          </a:xfrm>
        </p:spPr>
        <p:txBody>
          <a:bodyPr/>
          <a:lstStyle/>
          <a:p>
            <a:r>
              <a:rPr lang="en-AU" dirty="0" smtClean="0"/>
              <a:t>Queensland </a:t>
            </a:r>
            <a:r>
              <a:rPr lang="en-AU" dirty="0" err="1" smtClean="0"/>
              <a:t>Uni’s</a:t>
            </a:r>
            <a:r>
              <a:rPr lang="en-AU" dirty="0" smtClean="0"/>
              <a:t> (southern cross included)</a:t>
            </a:r>
          </a:p>
          <a:p>
            <a:r>
              <a:rPr lang="en-AU" dirty="0" smtClean="0"/>
              <a:t>6 preferences</a:t>
            </a:r>
          </a:p>
          <a:p>
            <a:pPr marL="0" indent="0">
              <a:buNone/>
            </a:pPr>
            <a:endParaRPr lang="en-AU" dirty="0" smtClean="0"/>
          </a:p>
        </p:txBody>
      </p:sp>
    </p:spTree>
    <p:extLst>
      <p:ext uri="{BB962C8B-B14F-4D97-AF65-F5344CB8AC3E}">
        <p14:creationId xmlns:p14="http://schemas.microsoft.com/office/powerpoint/2010/main" val="42153776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7239000" cy="1143000"/>
          </a:xfrm>
        </p:spPr>
        <p:txBody>
          <a:bodyPr/>
          <a:lstStyle/>
          <a:p>
            <a:r>
              <a:rPr lang="en-AU" sz="5400" dirty="0" smtClean="0">
                <a:solidFill>
                  <a:srgbClr val="00B050"/>
                </a:solidFill>
              </a:rPr>
              <a:t>Where to go from here?</a:t>
            </a:r>
            <a:endParaRPr lang="en-AU" sz="5400" dirty="0">
              <a:solidFill>
                <a:srgbClr val="00B050"/>
              </a:solidFill>
            </a:endParaRPr>
          </a:p>
        </p:txBody>
      </p:sp>
      <p:sp>
        <p:nvSpPr>
          <p:cNvPr id="3" name="Content Placeholder 2"/>
          <p:cNvSpPr>
            <a:spLocks noGrp="1"/>
          </p:cNvSpPr>
          <p:nvPr>
            <p:ph idx="1"/>
          </p:nvPr>
        </p:nvSpPr>
        <p:spPr>
          <a:xfrm>
            <a:off x="467544" y="1700808"/>
            <a:ext cx="8496944" cy="4968552"/>
          </a:xfrm>
        </p:spPr>
        <p:txBody>
          <a:bodyPr>
            <a:normAutofit fontScale="85000" lnSpcReduction="20000"/>
          </a:bodyPr>
          <a:lstStyle/>
          <a:p>
            <a:pPr marL="514350" indent="-514350">
              <a:buFont typeface="+mj-lt"/>
              <a:buAutoNum type="arabicPeriod"/>
            </a:pPr>
            <a:r>
              <a:rPr lang="en-AU" dirty="0" smtClean="0"/>
              <a:t>Complete the Google from sent to your school email account today</a:t>
            </a:r>
            <a:r>
              <a:rPr lang="en-AU" dirty="0" smtClean="0"/>
              <a:t>!</a:t>
            </a:r>
          </a:p>
          <a:p>
            <a:pPr marL="514350" indent="-514350">
              <a:buFont typeface="+mj-lt"/>
              <a:buAutoNum type="arabicPeriod"/>
            </a:pPr>
            <a:r>
              <a:rPr lang="en-AU" dirty="0"/>
              <a:t>(</a:t>
            </a:r>
            <a:r>
              <a:rPr lang="en-AU" dirty="0">
                <a:hlinkClick r:id="rId2"/>
              </a:rPr>
              <a:t>https://</a:t>
            </a:r>
            <a:r>
              <a:rPr lang="en-AU" dirty="0" smtClean="0">
                <a:hlinkClick r:id="rId2"/>
              </a:rPr>
              <a:t>docs.google.com/a/lism.catholic.edu.au/forms/d/1XutyIz9qv4yMvirNfTCfkLcVtUXIUWnxXqkHowCj7OU/viewform?c=0&amp;w=1</a:t>
            </a:r>
            <a:r>
              <a:rPr lang="en-AU" dirty="0" smtClean="0"/>
              <a:t>) </a:t>
            </a:r>
            <a:endParaRPr lang="en-AU" dirty="0" smtClean="0"/>
          </a:p>
          <a:p>
            <a:pPr marL="514350" indent="-514350">
              <a:buFont typeface="+mj-lt"/>
              <a:buAutoNum type="arabicPeriod"/>
            </a:pPr>
            <a:r>
              <a:rPr lang="en-AU" dirty="0" smtClean="0"/>
              <a:t>Check the schools </a:t>
            </a:r>
            <a:r>
              <a:rPr lang="en-AU" dirty="0"/>
              <a:t>M</a:t>
            </a:r>
            <a:r>
              <a:rPr lang="en-AU" dirty="0" smtClean="0"/>
              <a:t>oodle (MSPC Careers) to assist you with UAC/QTAC applications and Early Entries either directly or through SRS (</a:t>
            </a:r>
            <a:r>
              <a:rPr lang="en-AU" dirty="0" smtClean="0">
                <a:hlinkClick r:id="rId3"/>
              </a:rPr>
              <a:t>http://moodle.mursclism.catholic.edu.au/course/view.php?id=232</a:t>
            </a:r>
            <a:r>
              <a:rPr lang="en-AU" dirty="0" smtClean="0"/>
              <a:t>)</a:t>
            </a:r>
          </a:p>
          <a:p>
            <a:pPr marL="514350" indent="-514350">
              <a:buFont typeface="+mj-lt"/>
              <a:buAutoNum type="arabicPeriod"/>
            </a:pPr>
            <a:r>
              <a:rPr lang="en-AU" dirty="0" smtClean="0"/>
              <a:t>Take the “NEED to KNOW about UAC and QTAC”  form and discuss with Parent (this is on the </a:t>
            </a:r>
            <a:r>
              <a:rPr lang="en-AU" dirty="0" err="1" smtClean="0"/>
              <a:t>moddle</a:t>
            </a:r>
            <a:r>
              <a:rPr lang="en-AU" dirty="0" smtClean="0"/>
              <a:t>)</a:t>
            </a:r>
          </a:p>
          <a:p>
            <a:pPr marL="514350" indent="-514350">
              <a:buFont typeface="+mj-lt"/>
              <a:buAutoNum type="arabicPeriod"/>
            </a:pPr>
            <a:r>
              <a:rPr lang="en-AU" dirty="0" smtClean="0"/>
              <a:t>Start to write courses you wish to apply for down on the back of the take home sheet and think about preference order very carefully!! </a:t>
            </a:r>
          </a:p>
          <a:p>
            <a:pPr marL="514350" indent="-514350">
              <a:buFont typeface="+mj-lt"/>
              <a:buAutoNum type="arabicPeriod"/>
            </a:pPr>
            <a:endParaRPr lang="en-AU" dirty="0"/>
          </a:p>
          <a:p>
            <a:pPr marL="514350" indent="-514350">
              <a:buFont typeface="+mj-lt"/>
              <a:buAutoNum type="arabicPeriod"/>
            </a:pPr>
            <a:endParaRPr lang="en-AU" dirty="0" smtClean="0"/>
          </a:p>
          <a:p>
            <a:pPr marL="514350" indent="-514350">
              <a:buFont typeface="+mj-lt"/>
              <a:buAutoNum type="arabicPeriod"/>
            </a:pPr>
            <a:endParaRPr lang="en-AU" dirty="0"/>
          </a:p>
        </p:txBody>
      </p:sp>
    </p:spTree>
    <p:extLst>
      <p:ext uri="{BB962C8B-B14F-4D97-AF65-F5344CB8AC3E}">
        <p14:creationId xmlns:p14="http://schemas.microsoft.com/office/powerpoint/2010/main" val="354696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60648"/>
            <a:ext cx="7239000" cy="1143000"/>
          </a:xfrm>
        </p:spPr>
        <p:txBody>
          <a:bodyPr/>
          <a:lstStyle/>
          <a:p>
            <a:r>
              <a:rPr lang="en-AU" sz="5400" dirty="0">
                <a:solidFill>
                  <a:srgbClr val="00B050"/>
                </a:solidFill>
              </a:rPr>
              <a:t>Where to go from here?</a:t>
            </a:r>
            <a:endParaRPr lang="en-AU" sz="5400" dirty="0"/>
          </a:p>
        </p:txBody>
      </p:sp>
      <p:sp>
        <p:nvSpPr>
          <p:cNvPr id="3" name="Content Placeholder 2"/>
          <p:cNvSpPr>
            <a:spLocks noGrp="1"/>
          </p:cNvSpPr>
          <p:nvPr>
            <p:ph idx="1"/>
          </p:nvPr>
        </p:nvSpPr>
        <p:spPr>
          <a:xfrm>
            <a:off x="395536" y="1844824"/>
            <a:ext cx="8640960" cy="4419600"/>
          </a:xfrm>
        </p:spPr>
        <p:txBody>
          <a:bodyPr>
            <a:normAutofit lnSpcReduction="10000"/>
          </a:bodyPr>
          <a:lstStyle/>
          <a:p>
            <a:pPr algn="ctr"/>
            <a:r>
              <a:rPr lang="en-AU" dirty="0" smtClean="0"/>
              <a:t>If you complete an Early Entry to a University that is not through SRS or too SCU please let me know via Email</a:t>
            </a:r>
          </a:p>
          <a:p>
            <a:pPr marL="0" indent="0" algn="ctr">
              <a:buNone/>
            </a:pPr>
            <a:endParaRPr lang="en-AU" dirty="0" smtClean="0"/>
          </a:p>
          <a:p>
            <a:pPr algn="ctr"/>
            <a:r>
              <a:rPr lang="en-AU" dirty="0" smtClean="0"/>
              <a:t>Most questions you have can be answered by looking at the schools career Moodle</a:t>
            </a:r>
          </a:p>
          <a:p>
            <a:endParaRPr lang="en-AU" dirty="0"/>
          </a:p>
          <a:p>
            <a:pPr algn="ctr"/>
            <a:r>
              <a:rPr lang="en-AU" sz="3600" b="1" dirty="0" smtClean="0"/>
              <a:t>But any questions toy have feel free to come and see me or email me at </a:t>
            </a:r>
          </a:p>
          <a:p>
            <a:pPr marL="0" indent="0" algn="ctr">
              <a:buNone/>
            </a:pPr>
            <a:r>
              <a:rPr lang="en-AU" sz="3600" b="1" dirty="0" smtClean="0">
                <a:hlinkClick r:id="rId2"/>
              </a:rPr>
              <a:t>mursc-careersadvisor@lism.catholic.edu.au</a:t>
            </a:r>
            <a:r>
              <a:rPr lang="en-AU" sz="3600" b="1" dirty="0" smtClean="0"/>
              <a:t> </a:t>
            </a:r>
            <a:endParaRPr lang="en-AU" sz="3600" b="1" dirty="0"/>
          </a:p>
        </p:txBody>
      </p:sp>
    </p:spTree>
    <p:extLst>
      <p:ext uri="{BB962C8B-B14F-4D97-AF65-F5344CB8AC3E}">
        <p14:creationId xmlns:p14="http://schemas.microsoft.com/office/powerpoint/2010/main" val="1475668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1"/>
            <a:ext cx="7204075" cy="792088"/>
          </a:xfrm>
        </p:spPr>
        <p:txBody>
          <a:bodyPr>
            <a:normAutofit fontScale="90000"/>
          </a:bodyPr>
          <a:lstStyle/>
          <a:p>
            <a:pPr>
              <a:defRPr/>
            </a:pPr>
            <a:r>
              <a:rPr lang="en-AU" sz="4800" dirty="0" smtClean="0">
                <a:solidFill>
                  <a:srgbClr val="CC0000"/>
                </a:solidFill>
                <a:latin typeface="Cambria" panose="02040503050406030204" pitchFamily="18" charset="0"/>
              </a:rPr>
              <a:t>Bonus </a:t>
            </a:r>
            <a:r>
              <a:rPr lang="en-AU" sz="4800" dirty="0" smtClean="0">
                <a:solidFill>
                  <a:srgbClr val="CC0000"/>
                </a:solidFill>
              </a:rPr>
              <a:t>points</a:t>
            </a:r>
            <a:r>
              <a:rPr lang="en-AU" sz="4800" dirty="0" smtClean="0">
                <a:solidFill>
                  <a:srgbClr val="CC0000"/>
                </a:solidFill>
                <a:latin typeface="Cambria" panose="02040503050406030204" pitchFamily="18" charset="0"/>
              </a:rPr>
              <a:t> and cut-offs</a:t>
            </a:r>
            <a:endParaRPr lang="en-AU" sz="4800" dirty="0">
              <a:solidFill>
                <a:srgbClr val="CC0000"/>
              </a:solidFill>
              <a:latin typeface="Cambria" panose="02040503050406030204" pitchFamily="18" charset="0"/>
            </a:endParaRPr>
          </a:p>
        </p:txBody>
      </p:sp>
      <p:sp>
        <p:nvSpPr>
          <p:cNvPr id="13315" name="Content Placeholder 2"/>
          <p:cNvSpPr>
            <a:spLocks noGrp="1"/>
          </p:cNvSpPr>
          <p:nvPr>
            <p:ph idx="1"/>
          </p:nvPr>
        </p:nvSpPr>
        <p:spPr>
          <a:xfrm>
            <a:off x="1043608" y="1196752"/>
            <a:ext cx="7200900" cy="5184576"/>
          </a:xfrm>
        </p:spPr>
        <p:txBody>
          <a:bodyPr>
            <a:normAutofit/>
          </a:bodyPr>
          <a:lstStyle/>
          <a:p>
            <a:pPr>
              <a:buFont typeface="Arial Unicode MS" pitchFamily="34" charset="-128"/>
              <a:buNone/>
            </a:pPr>
            <a:r>
              <a:rPr lang="en-AU" altLang="en-US" sz="2400" dirty="0" smtClean="0">
                <a:solidFill>
                  <a:srgbClr val="00297A"/>
                </a:solidFill>
                <a:cs typeface="Arial" charset="0"/>
              </a:rPr>
              <a:t>Course A has 6 applicants for 3 places </a:t>
            </a:r>
          </a:p>
          <a:p>
            <a:pPr>
              <a:buFont typeface="Arial Unicode MS" pitchFamily="34" charset="-128"/>
              <a:buNone/>
            </a:pPr>
            <a:r>
              <a:rPr lang="en-AU" altLang="en-US" sz="2400" dirty="0" smtClean="0">
                <a:solidFill>
                  <a:srgbClr val="00297A"/>
                </a:solidFill>
                <a:cs typeface="Arial" charset="0"/>
              </a:rPr>
              <a:t>	1. 89 (ATAR of 89)</a:t>
            </a:r>
            <a:br>
              <a:rPr lang="en-AU" altLang="en-US" sz="2400" dirty="0" smtClean="0">
                <a:solidFill>
                  <a:srgbClr val="00297A"/>
                </a:solidFill>
                <a:cs typeface="Arial" charset="0"/>
              </a:rPr>
            </a:br>
            <a:r>
              <a:rPr lang="en-AU" altLang="en-US" sz="2400" dirty="0" smtClean="0">
                <a:solidFill>
                  <a:srgbClr val="00297A"/>
                </a:solidFill>
                <a:cs typeface="Arial" charset="0"/>
              </a:rPr>
              <a:t>2. 88 (ATAR of 83 + 5 bonus points)</a:t>
            </a:r>
            <a:br>
              <a:rPr lang="en-AU" altLang="en-US" sz="2400" dirty="0" smtClean="0">
                <a:solidFill>
                  <a:srgbClr val="00297A"/>
                </a:solidFill>
                <a:cs typeface="Arial" charset="0"/>
              </a:rPr>
            </a:br>
            <a:r>
              <a:rPr lang="en-AU" altLang="en-US" sz="2400" dirty="0" smtClean="0">
                <a:solidFill>
                  <a:srgbClr val="00297A"/>
                </a:solidFill>
                <a:cs typeface="Arial" charset="0"/>
              </a:rPr>
              <a:t>3. 87 (ATAR of 85 + 2 bonus points)</a:t>
            </a:r>
            <a:br>
              <a:rPr lang="en-AU" altLang="en-US" sz="2400" dirty="0" smtClean="0">
                <a:solidFill>
                  <a:srgbClr val="00297A"/>
                </a:solidFill>
                <a:cs typeface="Arial" charset="0"/>
              </a:rPr>
            </a:br>
            <a:r>
              <a:rPr lang="en-AU" altLang="en-US" sz="2400" dirty="0" smtClean="0">
                <a:solidFill>
                  <a:srgbClr val="00297A"/>
                </a:solidFill>
                <a:cs typeface="Arial" charset="0"/>
              </a:rPr>
              <a:t>-----------------------------</a:t>
            </a:r>
          </a:p>
          <a:p>
            <a:pPr>
              <a:buFont typeface="Arial Unicode MS" pitchFamily="34" charset="-128"/>
              <a:buNone/>
            </a:pPr>
            <a:r>
              <a:rPr lang="en-AU" altLang="en-US" sz="2400" dirty="0" smtClean="0">
                <a:solidFill>
                  <a:srgbClr val="00297A"/>
                </a:solidFill>
                <a:cs typeface="Arial" charset="0"/>
              </a:rPr>
              <a:t>	4. 86 (ATAR of 86)</a:t>
            </a:r>
            <a:br>
              <a:rPr lang="en-AU" altLang="en-US" sz="2400" dirty="0" smtClean="0">
                <a:solidFill>
                  <a:srgbClr val="00297A"/>
                </a:solidFill>
                <a:cs typeface="Arial" charset="0"/>
              </a:rPr>
            </a:br>
            <a:r>
              <a:rPr lang="en-AU" altLang="en-US" sz="2400" dirty="0" smtClean="0">
                <a:solidFill>
                  <a:srgbClr val="00297A"/>
                </a:solidFill>
                <a:cs typeface="Arial" charset="0"/>
              </a:rPr>
              <a:t>5. 85 (ATAR of 76 + 9 bonus points)</a:t>
            </a:r>
            <a:br>
              <a:rPr lang="en-AU" altLang="en-US" sz="2400" dirty="0" smtClean="0">
                <a:solidFill>
                  <a:srgbClr val="00297A"/>
                </a:solidFill>
                <a:cs typeface="Arial" charset="0"/>
              </a:rPr>
            </a:br>
            <a:r>
              <a:rPr lang="en-AU" altLang="en-US" sz="2400" dirty="0" smtClean="0">
                <a:solidFill>
                  <a:srgbClr val="00297A"/>
                </a:solidFill>
                <a:cs typeface="Arial" charset="0"/>
              </a:rPr>
              <a:t>6. 84 (ATAR of 84)</a:t>
            </a:r>
            <a:br>
              <a:rPr lang="en-AU" altLang="en-US" sz="2400" dirty="0" smtClean="0">
                <a:solidFill>
                  <a:srgbClr val="00297A"/>
                </a:solidFill>
                <a:cs typeface="Arial" charset="0"/>
              </a:rPr>
            </a:br>
            <a:r>
              <a:rPr lang="en-AU" altLang="en-US" sz="2400" dirty="0" smtClean="0">
                <a:solidFill>
                  <a:srgbClr val="00297A"/>
                </a:solidFill>
                <a:cs typeface="Arial" charset="0"/>
              </a:rPr>
              <a:t>XX = selection rank</a:t>
            </a:r>
          </a:p>
          <a:p>
            <a:pPr>
              <a:buFont typeface="Arial Unicode MS" pitchFamily="34" charset="-128"/>
              <a:buNone/>
            </a:pPr>
            <a:r>
              <a:rPr lang="en-AU" altLang="en-US" sz="2400" dirty="0" smtClean="0">
                <a:solidFill>
                  <a:srgbClr val="00297A"/>
                </a:solidFill>
                <a:cs typeface="Arial" charset="0"/>
              </a:rPr>
              <a:t>	(Course cut-off = 87)</a:t>
            </a:r>
            <a:br>
              <a:rPr lang="en-AU" altLang="en-US" sz="2400" dirty="0" smtClean="0">
                <a:solidFill>
                  <a:srgbClr val="00297A"/>
                </a:solidFill>
                <a:cs typeface="Arial" charset="0"/>
              </a:rPr>
            </a:br>
            <a:endParaRPr lang="en-AU" altLang="en-US" sz="2400" dirty="0" smtClean="0">
              <a:solidFill>
                <a:srgbClr val="00297A"/>
              </a:solidFill>
              <a:cs typeface="Arial" charset="0"/>
            </a:endParaRPr>
          </a:p>
          <a:p>
            <a:pPr>
              <a:buFont typeface="Arial Unicode MS" pitchFamily="34" charset="-128"/>
              <a:buNone/>
            </a:pPr>
            <a:r>
              <a:rPr lang="en-AU" altLang="en-US" sz="2400" i="1" dirty="0" smtClean="0">
                <a:solidFill>
                  <a:srgbClr val="00297A"/>
                </a:solidFill>
                <a:cs typeface="Arial" charset="0"/>
              </a:rPr>
              <a:t>Bonus points DO NOT change the ATAR. They change the selection rank for a particular course.</a:t>
            </a:r>
            <a:endParaRPr lang="en-US" altLang="en-US" sz="2400" i="1" dirty="0" smtClean="0">
              <a:solidFill>
                <a:srgbClr val="00297A"/>
              </a:solidFill>
              <a:cs typeface="Arial" charset="0"/>
            </a:endParaRPr>
          </a:p>
          <a:p>
            <a:endParaRPr lang="en-AU" altLang="en-US" sz="2000" dirty="0" smtClean="0">
              <a:solidFill>
                <a:srgbClr val="00297A"/>
              </a:solidFill>
              <a:cs typeface="Arial" charset="0"/>
            </a:endParaRPr>
          </a:p>
        </p:txBody>
      </p:sp>
    </p:spTree>
    <p:extLst>
      <p:ext uri="{BB962C8B-B14F-4D97-AF65-F5344CB8AC3E}">
        <p14:creationId xmlns:p14="http://schemas.microsoft.com/office/powerpoint/2010/main" val="1984127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588"/>
            <a:ext cx="7204075" cy="1438275"/>
          </a:xfrm>
        </p:spPr>
        <p:txBody>
          <a:bodyPr>
            <a:normAutofit/>
          </a:bodyPr>
          <a:lstStyle/>
          <a:p>
            <a:pPr>
              <a:defRPr/>
            </a:pPr>
            <a:r>
              <a:rPr lang="en-AU" sz="4800" dirty="0" smtClean="0">
                <a:solidFill>
                  <a:srgbClr val="CC0000"/>
                </a:solidFill>
              </a:rPr>
              <a:t>What students get wrong!</a:t>
            </a:r>
            <a:endParaRPr lang="en-AU" sz="4800" dirty="0">
              <a:solidFill>
                <a:srgbClr val="CC0000"/>
              </a:solidFill>
            </a:endParaRPr>
          </a:p>
        </p:txBody>
      </p:sp>
      <p:sp>
        <p:nvSpPr>
          <p:cNvPr id="15363" name="Content Placeholder 2"/>
          <p:cNvSpPr>
            <a:spLocks noGrp="1"/>
          </p:cNvSpPr>
          <p:nvPr>
            <p:ph idx="1"/>
          </p:nvPr>
        </p:nvSpPr>
        <p:spPr>
          <a:xfrm>
            <a:off x="467544" y="1628800"/>
            <a:ext cx="8568952" cy="4156199"/>
          </a:xfrm>
        </p:spPr>
        <p:txBody>
          <a:bodyPr>
            <a:noAutofit/>
          </a:bodyPr>
          <a:lstStyle/>
          <a:p>
            <a:r>
              <a:rPr lang="en-AU" altLang="en-US" b="1" u="sng" dirty="0" smtClean="0">
                <a:solidFill>
                  <a:srgbClr val="00297A"/>
                </a:solidFill>
                <a:cs typeface="Arial" charset="0"/>
              </a:rPr>
              <a:t>Losing your UAC PIN (sent to your home address</a:t>
            </a:r>
          </a:p>
          <a:p>
            <a:r>
              <a:rPr lang="en-AU" altLang="en-US" dirty="0" smtClean="0">
                <a:solidFill>
                  <a:srgbClr val="00297A"/>
                </a:solidFill>
                <a:cs typeface="Arial" charset="0"/>
              </a:rPr>
              <a:t>Not applying by Due Dates</a:t>
            </a:r>
          </a:p>
          <a:p>
            <a:r>
              <a:rPr lang="en-AU" altLang="en-US" dirty="0" smtClean="0">
                <a:solidFill>
                  <a:srgbClr val="00297A"/>
                </a:solidFill>
                <a:cs typeface="Arial" charset="0"/>
              </a:rPr>
              <a:t>Not paying the fee’s</a:t>
            </a:r>
          </a:p>
          <a:p>
            <a:r>
              <a:rPr lang="en-AU" altLang="en-US" dirty="0" smtClean="0">
                <a:solidFill>
                  <a:srgbClr val="00297A"/>
                </a:solidFill>
                <a:cs typeface="Arial" charset="0"/>
              </a:rPr>
              <a:t>Using an email account they don’t check</a:t>
            </a:r>
          </a:p>
          <a:p>
            <a:r>
              <a:rPr lang="en-AU" altLang="en-US" dirty="0" smtClean="0">
                <a:solidFill>
                  <a:srgbClr val="00297A"/>
                </a:solidFill>
                <a:cs typeface="Arial" charset="0"/>
              </a:rPr>
              <a:t>Not understanding preferences – unwise order, unrealistic choices, being late for change of preference, not moving offers out of the way</a:t>
            </a:r>
          </a:p>
          <a:p>
            <a:r>
              <a:rPr lang="en-AU" altLang="en-US" dirty="0" smtClean="0">
                <a:solidFill>
                  <a:srgbClr val="00297A"/>
                </a:solidFill>
                <a:cs typeface="Arial" charset="0"/>
              </a:rPr>
              <a:t>Letting offers lapse</a:t>
            </a:r>
          </a:p>
          <a:p>
            <a:r>
              <a:rPr lang="en-AU" altLang="en-US" dirty="0" smtClean="0">
                <a:solidFill>
                  <a:srgbClr val="00297A"/>
                </a:solidFill>
                <a:cs typeface="Arial" charset="0"/>
              </a:rPr>
              <a:t>Not applying </a:t>
            </a:r>
            <a:r>
              <a:rPr lang="en-AU" altLang="en-US" dirty="0">
                <a:solidFill>
                  <a:srgbClr val="00297A"/>
                </a:solidFill>
                <a:cs typeface="Arial" charset="0"/>
              </a:rPr>
              <a:t>for EAS, SRS and Equity Scholarships if eligible. Register for STAT if required.</a:t>
            </a:r>
          </a:p>
          <a:p>
            <a:endParaRPr lang="en-AU" altLang="en-US" sz="3200" dirty="0" smtClean="0">
              <a:solidFill>
                <a:srgbClr val="00297A"/>
              </a:solidFill>
              <a:cs typeface="Arial" charset="0"/>
            </a:endParaRPr>
          </a:p>
        </p:txBody>
      </p:sp>
    </p:spTree>
    <p:extLst>
      <p:ext uri="{BB962C8B-B14F-4D97-AF65-F5344CB8AC3E}">
        <p14:creationId xmlns:p14="http://schemas.microsoft.com/office/powerpoint/2010/main" val="1017491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239000" cy="1143000"/>
          </a:xfrm>
        </p:spPr>
        <p:txBody>
          <a:bodyPr/>
          <a:lstStyle/>
          <a:p>
            <a:pPr algn="ctr"/>
            <a:r>
              <a:rPr lang="en-AU" dirty="0" smtClean="0">
                <a:solidFill>
                  <a:srgbClr val="00B050"/>
                </a:solidFill>
              </a:rPr>
              <a:t>Early Entry</a:t>
            </a:r>
            <a:endParaRPr lang="en-AU" dirty="0">
              <a:solidFill>
                <a:srgbClr val="00B050"/>
              </a:solidFill>
            </a:endParaRPr>
          </a:p>
        </p:txBody>
      </p:sp>
      <p:sp>
        <p:nvSpPr>
          <p:cNvPr id="3" name="Content Placeholder 2"/>
          <p:cNvSpPr>
            <a:spLocks noGrp="1"/>
          </p:cNvSpPr>
          <p:nvPr>
            <p:ph idx="1"/>
          </p:nvPr>
        </p:nvSpPr>
        <p:spPr>
          <a:xfrm>
            <a:off x="683568" y="1268760"/>
            <a:ext cx="8136904" cy="5256584"/>
          </a:xfrm>
        </p:spPr>
        <p:txBody>
          <a:bodyPr>
            <a:normAutofit fontScale="55000" lnSpcReduction="20000"/>
          </a:bodyPr>
          <a:lstStyle/>
          <a:p>
            <a:endParaRPr lang="en-AU" dirty="0" smtClean="0"/>
          </a:p>
          <a:p>
            <a:r>
              <a:rPr lang="en-AU" sz="4100" dirty="0" smtClean="0"/>
              <a:t>Use </a:t>
            </a:r>
            <a:r>
              <a:rPr lang="en-AU" sz="4100" dirty="0"/>
              <a:t>the SRS System </a:t>
            </a:r>
            <a:r>
              <a:rPr lang="en-AU" sz="4100" dirty="0" smtClean="0"/>
              <a:t>(UAC) to </a:t>
            </a:r>
            <a:r>
              <a:rPr lang="en-AU" sz="4100" dirty="0"/>
              <a:t>apply to the following Universities</a:t>
            </a:r>
          </a:p>
          <a:p>
            <a:pPr lvl="1"/>
            <a:r>
              <a:rPr lang="en-AU" sz="2900" b="1" dirty="0"/>
              <a:t>Australian National University</a:t>
            </a:r>
          </a:p>
          <a:p>
            <a:pPr lvl="1"/>
            <a:r>
              <a:rPr lang="en-AU" sz="2900" b="1" dirty="0"/>
              <a:t>Charles Sturt University</a:t>
            </a:r>
          </a:p>
          <a:p>
            <a:pPr lvl="1"/>
            <a:r>
              <a:rPr lang="en-AU" sz="2900" b="1" dirty="0"/>
              <a:t>La Trobe University</a:t>
            </a:r>
          </a:p>
          <a:p>
            <a:pPr lvl="1"/>
            <a:r>
              <a:rPr lang="en-AU" sz="2900" b="1" dirty="0"/>
              <a:t>Macquarie University</a:t>
            </a:r>
          </a:p>
          <a:p>
            <a:pPr lvl="1"/>
            <a:r>
              <a:rPr lang="en-AU" sz="2900" b="1" dirty="0"/>
              <a:t>University of Canberra</a:t>
            </a:r>
          </a:p>
          <a:p>
            <a:pPr lvl="1"/>
            <a:r>
              <a:rPr lang="en-AU" sz="2900" b="1" dirty="0"/>
              <a:t>University of Technology Sydney</a:t>
            </a:r>
          </a:p>
          <a:p>
            <a:pPr lvl="1"/>
            <a:r>
              <a:rPr lang="en-AU" sz="2900" b="1" dirty="0"/>
              <a:t>University of  Western Sydney</a:t>
            </a:r>
          </a:p>
          <a:p>
            <a:endParaRPr lang="en-AU" sz="3100" b="1" i="1" dirty="0" smtClean="0"/>
          </a:p>
          <a:p>
            <a:r>
              <a:rPr lang="en-AU" sz="4000" dirty="0" smtClean="0"/>
              <a:t>Remember </a:t>
            </a:r>
            <a:r>
              <a:rPr lang="en-AU" sz="4000" dirty="0"/>
              <a:t>Southern Cross University and the University of New England both have direct entry so do not use the SRS system to apply to these Universities for Early Entry. Use their Individual application processes</a:t>
            </a:r>
            <a:r>
              <a:rPr lang="en-AU" sz="4000" i="1" dirty="0" smtClean="0"/>
              <a:t>.</a:t>
            </a:r>
          </a:p>
          <a:p>
            <a:endParaRPr lang="en-AU" sz="4000" i="1" dirty="0"/>
          </a:p>
          <a:p>
            <a:r>
              <a:rPr lang="en-AU" sz="4000" dirty="0" smtClean="0"/>
              <a:t>Apply to Queensland Universities for Early Entry directly</a:t>
            </a:r>
            <a:endParaRPr lang="en-AU" sz="4000" dirty="0"/>
          </a:p>
          <a:p>
            <a:pPr marL="0" indent="0">
              <a:buNone/>
            </a:pPr>
            <a:r>
              <a:rPr lang="en-AU" dirty="0"/>
              <a:t/>
            </a:r>
            <a:br>
              <a:rPr lang="en-AU" dirty="0"/>
            </a:br>
            <a:endParaRPr lang="en-AU" dirty="0"/>
          </a:p>
        </p:txBody>
      </p:sp>
    </p:spTree>
    <p:extLst>
      <p:ext uri="{BB962C8B-B14F-4D97-AF65-F5344CB8AC3E}">
        <p14:creationId xmlns:p14="http://schemas.microsoft.com/office/powerpoint/2010/main" val="271276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424936" cy="1143000"/>
          </a:xfrm>
        </p:spPr>
        <p:txBody>
          <a:bodyPr>
            <a:noAutofit/>
          </a:bodyPr>
          <a:lstStyle/>
          <a:p>
            <a:pPr algn="l"/>
            <a:r>
              <a:rPr lang="en-AU" sz="4800" b="1" dirty="0">
                <a:solidFill>
                  <a:srgbClr val="FFC000"/>
                </a:solidFill>
              </a:rPr>
              <a:t>Courses available </a:t>
            </a:r>
            <a:r>
              <a:rPr lang="en-AU" sz="4800" b="1" dirty="0" smtClean="0">
                <a:solidFill>
                  <a:srgbClr val="FFC000"/>
                </a:solidFill>
              </a:rPr>
              <a:t>through</a:t>
            </a:r>
            <a:endParaRPr lang="en-AU" sz="4800" b="1" dirty="0">
              <a:solidFill>
                <a:srgbClr val="FFC000"/>
              </a:solidFill>
            </a:endParaRPr>
          </a:p>
        </p:txBody>
      </p:sp>
      <p:sp>
        <p:nvSpPr>
          <p:cNvPr id="3" name="Content Placeholder 2"/>
          <p:cNvSpPr>
            <a:spLocks noGrp="1"/>
          </p:cNvSpPr>
          <p:nvPr>
            <p:ph idx="1"/>
          </p:nvPr>
        </p:nvSpPr>
        <p:spPr>
          <a:xfrm>
            <a:off x="179512" y="1628800"/>
            <a:ext cx="8496944" cy="4525963"/>
          </a:xfrm>
        </p:spPr>
        <p:txBody>
          <a:bodyPr>
            <a:normAutofit/>
          </a:bodyPr>
          <a:lstStyle/>
          <a:p>
            <a:pPr marL="0" indent="0">
              <a:buNone/>
            </a:pPr>
            <a:r>
              <a:rPr lang="en-AU" sz="2500" dirty="0"/>
              <a:t>The following types of courses may be offered through QTAC</a:t>
            </a:r>
            <a:r>
              <a:rPr lang="en-AU" sz="2500" dirty="0" smtClean="0"/>
              <a:t>:</a:t>
            </a:r>
          </a:p>
          <a:p>
            <a:pPr marL="0" indent="0">
              <a:buNone/>
            </a:pPr>
            <a:endParaRPr lang="en-AU" sz="2500" dirty="0"/>
          </a:p>
          <a:p>
            <a:pPr>
              <a:buFont typeface="Wingdings" panose="05000000000000000000" pitchFamily="2" charset="2"/>
              <a:buChar char="§"/>
            </a:pPr>
            <a:r>
              <a:rPr lang="en-AU" sz="2500" dirty="0"/>
              <a:t>Selected Certificate courses</a:t>
            </a:r>
          </a:p>
          <a:p>
            <a:pPr>
              <a:buFont typeface="Wingdings" panose="05000000000000000000" pitchFamily="2" charset="2"/>
              <a:buChar char="§"/>
            </a:pPr>
            <a:r>
              <a:rPr lang="en-AU" sz="2500" dirty="0"/>
              <a:t>Diplomas</a:t>
            </a:r>
          </a:p>
          <a:p>
            <a:pPr>
              <a:buFont typeface="Wingdings" panose="05000000000000000000" pitchFamily="2" charset="2"/>
              <a:buChar char="§"/>
            </a:pPr>
            <a:r>
              <a:rPr lang="en-AU" sz="2500" dirty="0"/>
              <a:t>Advanced Diplomas</a:t>
            </a:r>
          </a:p>
          <a:p>
            <a:pPr>
              <a:buFont typeface="Wingdings" panose="05000000000000000000" pitchFamily="2" charset="2"/>
              <a:buChar char="§"/>
            </a:pPr>
            <a:r>
              <a:rPr lang="en-AU" sz="2500" dirty="0"/>
              <a:t>Degrees and Associate </a:t>
            </a:r>
            <a:r>
              <a:rPr lang="en-AU" sz="2500" dirty="0" smtClean="0"/>
              <a:t>Degrees</a:t>
            </a:r>
            <a:endParaRPr lang="en-AU" sz="2500" dirty="0"/>
          </a:p>
          <a:p>
            <a:pPr>
              <a:buFont typeface="Wingdings" panose="05000000000000000000" pitchFamily="2" charset="2"/>
              <a:buChar char="§"/>
            </a:pPr>
            <a:r>
              <a:rPr lang="en-AU" sz="2500" dirty="0"/>
              <a:t>Some post-registration, graduate entry and post graduate courses (not available to Year 12 students)</a:t>
            </a:r>
          </a:p>
        </p:txBody>
      </p:sp>
    </p:spTree>
    <p:extLst>
      <p:ext uri="{BB962C8B-B14F-4D97-AF65-F5344CB8AC3E}">
        <p14:creationId xmlns:p14="http://schemas.microsoft.com/office/powerpoint/2010/main" val="305989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7941568" cy="1143000"/>
          </a:xfrm>
        </p:spPr>
        <p:txBody>
          <a:bodyPr/>
          <a:lstStyle/>
          <a:p>
            <a:r>
              <a:rPr lang="en-AU" sz="5400" dirty="0">
                <a:solidFill>
                  <a:srgbClr val="FFC000"/>
                </a:solidFill>
              </a:rPr>
              <a:t>Choosing your preferences</a:t>
            </a:r>
            <a:endParaRPr lang="en-AU" sz="1600" dirty="0"/>
          </a:p>
        </p:txBody>
      </p:sp>
      <p:sp>
        <p:nvSpPr>
          <p:cNvPr id="3" name="Content Placeholder 2"/>
          <p:cNvSpPr>
            <a:spLocks noGrp="1"/>
          </p:cNvSpPr>
          <p:nvPr>
            <p:ph idx="1"/>
          </p:nvPr>
        </p:nvSpPr>
        <p:spPr>
          <a:xfrm>
            <a:off x="179512" y="1600200"/>
            <a:ext cx="8568952" cy="5257800"/>
          </a:xfrm>
        </p:spPr>
        <p:txBody>
          <a:bodyPr>
            <a:noAutofit/>
          </a:bodyPr>
          <a:lstStyle/>
          <a:p>
            <a:pPr>
              <a:buFont typeface="Wingdings" panose="05000000000000000000" pitchFamily="2" charset="2"/>
              <a:buChar char="§"/>
              <a:defRPr/>
            </a:pPr>
            <a:r>
              <a:rPr lang="en-AU" sz="2400" dirty="0" smtClean="0"/>
              <a:t>Make </a:t>
            </a:r>
            <a:r>
              <a:rPr lang="en-AU" sz="2400" dirty="0"/>
              <a:t>sure you satisfy the Minimum Entry Requirements for </a:t>
            </a:r>
            <a:r>
              <a:rPr lang="en-AU" sz="2400" dirty="0" smtClean="0"/>
              <a:t>each course </a:t>
            </a:r>
            <a:r>
              <a:rPr lang="en-AU" sz="2400" dirty="0"/>
              <a:t>preference. </a:t>
            </a:r>
          </a:p>
          <a:p>
            <a:pPr>
              <a:buFont typeface="Wingdings" panose="05000000000000000000" pitchFamily="2" charset="2"/>
              <a:buChar char="§"/>
              <a:defRPr/>
            </a:pPr>
            <a:r>
              <a:rPr lang="en-AU" sz="2400" dirty="0"/>
              <a:t>Include a range of courses with varying levels of competitiveness ie cut-offs. </a:t>
            </a:r>
          </a:p>
          <a:p>
            <a:pPr>
              <a:buFont typeface="Wingdings" panose="05000000000000000000" pitchFamily="2" charset="2"/>
              <a:buChar char="§"/>
              <a:defRPr/>
            </a:pPr>
            <a:r>
              <a:rPr lang="en-AU" sz="2400" dirty="0"/>
              <a:t>Cut-offs may change from year to year, from semester to semester and from offer round to offer round.</a:t>
            </a:r>
          </a:p>
          <a:p>
            <a:pPr>
              <a:buFont typeface="Wingdings" panose="05000000000000000000" pitchFamily="2" charset="2"/>
              <a:buChar char="§"/>
              <a:defRPr/>
            </a:pPr>
            <a:r>
              <a:rPr lang="en-AU" sz="2400" dirty="0"/>
              <a:t>Use previous cut-offs as a guide only.</a:t>
            </a:r>
          </a:p>
          <a:p>
            <a:endParaRPr lang="en-AU" sz="2000" dirty="0"/>
          </a:p>
        </p:txBody>
      </p:sp>
    </p:spTree>
    <p:extLst>
      <p:ext uri="{BB962C8B-B14F-4D97-AF65-F5344CB8AC3E}">
        <p14:creationId xmlns:p14="http://schemas.microsoft.com/office/powerpoint/2010/main" val="209009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013576" cy="1143000"/>
          </a:xfrm>
        </p:spPr>
        <p:txBody>
          <a:bodyPr/>
          <a:lstStyle/>
          <a:p>
            <a:pPr algn="l"/>
            <a:r>
              <a:rPr lang="en-AU" sz="5400" b="1" dirty="0">
                <a:solidFill>
                  <a:srgbClr val="FFC000"/>
                </a:solidFill>
              </a:rPr>
              <a:t>Choosing your preferences </a:t>
            </a:r>
            <a:r>
              <a:rPr lang="en-AU" sz="1600" b="1" dirty="0">
                <a:solidFill>
                  <a:srgbClr val="FFC000"/>
                </a:solidFill>
              </a:rPr>
              <a:t>(cont.)</a:t>
            </a:r>
            <a:endParaRPr lang="en-AU" sz="5400" dirty="0">
              <a:solidFill>
                <a:srgbClr val="FFC000"/>
              </a:solidFill>
            </a:endParaRPr>
          </a:p>
        </p:txBody>
      </p:sp>
      <p:sp>
        <p:nvSpPr>
          <p:cNvPr id="3" name="Content Placeholder 2"/>
          <p:cNvSpPr>
            <a:spLocks noGrp="1"/>
          </p:cNvSpPr>
          <p:nvPr>
            <p:ph idx="1"/>
          </p:nvPr>
        </p:nvSpPr>
        <p:spPr>
          <a:xfrm>
            <a:off x="1115616" y="1556792"/>
            <a:ext cx="7272808" cy="4896544"/>
          </a:xfrm>
        </p:spPr>
        <p:txBody>
          <a:bodyPr>
            <a:normAutofit/>
          </a:bodyPr>
          <a:lstStyle/>
          <a:p>
            <a:pPr>
              <a:buFont typeface="Wingdings" panose="05000000000000000000" pitchFamily="2" charset="2"/>
              <a:buChar char="§"/>
            </a:pPr>
            <a:r>
              <a:rPr lang="en-AU" altLang="en-US" sz="3600" dirty="0" smtClean="0"/>
              <a:t>It is essential that you order your preferences carefully. </a:t>
            </a:r>
          </a:p>
          <a:p>
            <a:pPr>
              <a:buFont typeface="Wingdings" panose="05000000000000000000" pitchFamily="2" charset="2"/>
              <a:buChar char="§"/>
            </a:pPr>
            <a:endParaRPr lang="en-AU" altLang="en-US" dirty="0"/>
          </a:p>
          <a:p>
            <a:pPr>
              <a:buFont typeface="Wingdings" panose="05000000000000000000" pitchFamily="2" charset="2"/>
              <a:buChar char="§"/>
            </a:pPr>
            <a:r>
              <a:rPr lang="en-AU" altLang="en-US" sz="3600" dirty="0"/>
              <a:t>In any offer round, you can only receive one </a:t>
            </a:r>
            <a:r>
              <a:rPr lang="en-AU" altLang="en-US" sz="3600" dirty="0" smtClean="0"/>
              <a:t>offer </a:t>
            </a:r>
            <a:r>
              <a:rPr lang="en-AU" sz="3600" dirty="0" smtClean="0"/>
              <a:t>–</a:t>
            </a:r>
            <a:r>
              <a:rPr lang="en-AU" altLang="en-US" sz="3600" dirty="0" smtClean="0"/>
              <a:t> this will </a:t>
            </a:r>
            <a:r>
              <a:rPr lang="en-AU" altLang="en-US" sz="3600" dirty="0"/>
              <a:t>be </a:t>
            </a:r>
            <a:r>
              <a:rPr lang="en-AU" altLang="en-US" sz="3600" dirty="0" smtClean="0"/>
              <a:t>for your </a:t>
            </a:r>
            <a:r>
              <a:rPr lang="en-AU" altLang="en-US" sz="3600" dirty="0"/>
              <a:t>highest eligible preference</a:t>
            </a:r>
            <a:r>
              <a:rPr lang="en-AU" altLang="en-US" sz="3600" dirty="0" smtClean="0"/>
              <a:t>.</a:t>
            </a:r>
          </a:p>
          <a:p>
            <a:pPr>
              <a:buFont typeface="Wingdings" panose="05000000000000000000" pitchFamily="2" charset="2"/>
              <a:buChar char="§"/>
            </a:pPr>
            <a:endParaRPr lang="en-AU" altLang="en-US" sz="2200" dirty="0" smtClean="0"/>
          </a:p>
        </p:txBody>
      </p:sp>
    </p:spTree>
    <p:extLst>
      <p:ext uri="{BB962C8B-B14F-4D97-AF65-F5344CB8AC3E}">
        <p14:creationId xmlns:p14="http://schemas.microsoft.com/office/powerpoint/2010/main" val="247313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496944" cy="864096"/>
          </a:xfrm>
        </p:spPr>
        <p:txBody>
          <a:bodyPr/>
          <a:lstStyle/>
          <a:p>
            <a:r>
              <a:rPr lang="en-AU" sz="4800" dirty="0" smtClean="0">
                <a:solidFill>
                  <a:srgbClr val="FFC000"/>
                </a:solidFill>
              </a:rPr>
              <a:t>What to remember about </a:t>
            </a:r>
            <a:r>
              <a:rPr lang="en-AU" sz="4800" dirty="0" smtClean="0">
                <a:solidFill>
                  <a:srgbClr val="FF0000"/>
                </a:solidFill>
              </a:rPr>
              <a:t>QTAC</a:t>
            </a:r>
            <a:endParaRPr lang="en-AU" sz="4800" dirty="0">
              <a:solidFill>
                <a:srgbClr val="FF0000"/>
              </a:solidFill>
            </a:endParaRPr>
          </a:p>
        </p:txBody>
      </p:sp>
      <p:sp>
        <p:nvSpPr>
          <p:cNvPr id="3" name="Content Placeholder 2"/>
          <p:cNvSpPr>
            <a:spLocks noGrp="1"/>
          </p:cNvSpPr>
          <p:nvPr>
            <p:ph idx="1"/>
          </p:nvPr>
        </p:nvSpPr>
        <p:spPr>
          <a:xfrm>
            <a:off x="467544" y="1124744"/>
            <a:ext cx="8352928" cy="5355704"/>
          </a:xfrm>
        </p:spPr>
        <p:txBody>
          <a:bodyPr>
            <a:normAutofit/>
          </a:bodyPr>
          <a:lstStyle/>
          <a:p>
            <a:pPr>
              <a:buFont typeface="Wingdings" panose="05000000000000000000" pitchFamily="2" charset="2"/>
              <a:buChar char="§"/>
              <a:defRPr/>
            </a:pPr>
            <a:r>
              <a:rPr lang="en-AU" sz="3200" dirty="0"/>
              <a:t>You can choose up to </a:t>
            </a:r>
            <a:r>
              <a:rPr lang="en-AU" sz="3200" b="1" u="sng" dirty="0"/>
              <a:t>six course preferences  for QTAC </a:t>
            </a:r>
            <a:r>
              <a:rPr lang="en-AU" sz="3200" dirty="0"/>
              <a:t>for each offer round</a:t>
            </a:r>
            <a:r>
              <a:rPr lang="en-AU" sz="3200" dirty="0" smtClean="0"/>
              <a:t>.</a:t>
            </a:r>
          </a:p>
          <a:p>
            <a:pPr>
              <a:buFont typeface="Wingdings" panose="05000000000000000000" pitchFamily="2" charset="2"/>
              <a:buChar char="§"/>
              <a:defRPr/>
            </a:pPr>
            <a:r>
              <a:rPr lang="en-AU" sz="3200" dirty="0" smtClean="0"/>
              <a:t>You can change your preferences Every Round</a:t>
            </a:r>
          </a:p>
          <a:p>
            <a:pPr>
              <a:buFont typeface="Wingdings" panose="05000000000000000000" pitchFamily="2" charset="2"/>
              <a:buChar char="§"/>
            </a:pPr>
            <a:r>
              <a:rPr lang="en-AU" sz="3200" dirty="0" smtClean="0"/>
              <a:t>Do </a:t>
            </a:r>
            <a:r>
              <a:rPr lang="en-AU" sz="3200" dirty="0"/>
              <a:t>not save your preferences until you are sure they are exactly as you want them – the first three times you click the ‘save’ button your changes are free, but fourth and subsequent ‘saves’ cost $35 each time you click the ‘save’ button. </a:t>
            </a:r>
            <a:endParaRPr lang="en-US" altLang="en-US" sz="3200" dirty="0"/>
          </a:p>
          <a:p>
            <a:endParaRPr lang="en-AU" dirty="0"/>
          </a:p>
          <a:p>
            <a:pPr>
              <a:buFont typeface="Wingdings" panose="05000000000000000000" pitchFamily="2" charset="2"/>
              <a:buChar char="§"/>
              <a:defRPr/>
            </a:pPr>
            <a:endParaRPr lang="en-AU" dirty="0" smtClean="0"/>
          </a:p>
          <a:p>
            <a:pPr marL="0" indent="0">
              <a:buNone/>
              <a:defRPr/>
            </a:pPr>
            <a:endParaRPr lang="en-AU" dirty="0"/>
          </a:p>
        </p:txBody>
      </p:sp>
    </p:spTree>
    <p:extLst>
      <p:ext uri="{BB962C8B-B14F-4D97-AF65-F5344CB8AC3E}">
        <p14:creationId xmlns:p14="http://schemas.microsoft.com/office/powerpoint/2010/main" val="93576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174</TotalTime>
  <Words>1327</Words>
  <Application>Microsoft Office PowerPoint</Application>
  <PresentationFormat>On-screen Show (4:3)</PresentationFormat>
  <Paragraphs>233</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Thermal</vt:lpstr>
      <vt:lpstr>Applying to University UAC and QTAC</vt:lpstr>
      <vt:lpstr>UAC vs QTAC</vt:lpstr>
      <vt:lpstr>Bonus points and cut-offs</vt:lpstr>
      <vt:lpstr>What students get wrong!</vt:lpstr>
      <vt:lpstr>Early Entry</vt:lpstr>
      <vt:lpstr>Courses available through</vt:lpstr>
      <vt:lpstr>Choosing your preferences</vt:lpstr>
      <vt:lpstr>Choosing your preferences (cont.)</vt:lpstr>
      <vt:lpstr>What to remember about QTAC</vt:lpstr>
      <vt:lpstr>What to remember about UAC</vt:lpstr>
      <vt:lpstr>Choosing your preferences (cont.)</vt:lpstr>
      <vt:lpstr>Choosing your preferences (cont.)</vt:lpstr>
      <vt:lpstr>Choosing your preferences (cont.)</vt:lpstr>
      <vt:lpstr>Choosing your preferences (cont.)</vt:lpstr>
      <vt:lpstr>Choosing your preferences (cont.) Ordering preferences example</vt:lpstr>
      <vt:lpstr>Important dates for UAC</vt:lpstr>
      <vt:lpstr>Important Dates for QTAC</vt:lpstr>
      <vt:lpstr>Important dates for QTAC (cont.)</vt:lpstr>
      <vt:lpstr>How to apply</vt:lpstr>
      <vt:lpstr>Where to go from here?</vt:lpstr>
      <vt:lpstr>Where to go from here?</vt:lpstr>
    </vt:vector>
  </TitlesOfParts>
  <Company>Lismore Catholic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mlynch</dc:creator>
  <cp:lastModifiedBy>mlynch</cp:lastModifiedBy>
  <cp:revision>17</cp:revision>
  <dcterms:created xsi:type="dcterms:W3CDTF">2014-08-12T10:58:45Z</dcterms:created>
  <dcterms:modified xsi:type="dcterms:W3CDTF">2014-08-18T02:59:17Z</dcterms:modified>
</cp:coreProperties>
</file>