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6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87" r:id="rId33"/>
    <p:sldId id="288" r:id="rId34"/>
    <p:sldId id="317" r:id="rId35"/>
    <p:sldId id="289" r:id="rId36"/>
    <p:sldId id="290" r:id="rId37"/>
    <p:sldId id="291" r:id="rId38"/>
    <p:sldId id="318" r:id="rId39"/>
    <p:sldId id="292" r:id="rId40"/>
    <p:sldId id="293" r:id="rId41"/>
    <p:sldId id="294" r:id="rId42"/>
    <p:sldId id="295" r:id="rId43"/>
    <p:sldId id="299" r:id="rId44"/>
    <p:sldId id="300" r:id="rId45"/>
    <p:sldId id="301" r:id="rId46"/>
    <p:sldId id="302" r:id="rId47"/>
    <p:sldId id="303" r:id="rId48"/>
    <p:sldId id="304" r:id="rId49"/>
    <p:sldId id="305" r:id="rId50"/>
    <p:sldId id="306" r:id="rId51"/>
    <p:sldId id="307" r:id="rId52"/>
    <p:sldId id="319" r:id="rId53"/>
    <p:sldId id="322" r:id="rId54"/>
    <p:sldId id="310" r:id="rId55"/>
    <p:sldId id="321" r:id="rId56"/>
    <p:sldId id="323" r:id="rId57"/>
    <p:sldId id="311" r:id="rId58"/>
    <p:sldId id="324" r:id="rId59"/>
    <p:sldId id="313" r:id="rId60"/>
    <p:sldId id="320" r:id="rId61"/>
    <p:sldId id="316" r:id="rId62"/>
    <p:sldId id="325" r:id="rId63"/>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630142-86E4-4531-A17B-77CE8691E98F}">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8"/>
            <p14:sldId id="279"/>
            <p14:sldId id="280"/>
            <p14:sldId id="281"/>
            <p14:sldId id="282"/>
            <p14:sldId id="283"/>
            <p14:sldId id="284"/>
            <p14:sldId id="285"/>
            <p14:sldId id="286"/>
            <p14:sldId id="287"/>
            <p14:sldId id="288"/>
            <p14:sldId id="317"/>
            <p14:sldId id="289"/>
            <p14:sldId id="290"/>
            <p14:sldId id="291"/>
            <p14:sldId id="318"/>
            <p14:sldId id="292"/>
            <p14:sldId id="293"/>
            <p14:sldId id="294"/>
            <p14:sldId id="295"/>
            <p14:sldId id="299"/>
            <p14:sldId id="300"/>
            <p14:sldId id="301"/>
            <p14:sldId id="302"/>
            <p14:sldId id="303"/>
            <p14:sldId id="304"/>
            <p14:sldId id="305"/>
            <p14:sldId id="306"/>
            <p14:sldId id="307"/>
            <p14:sldId id="319"/>
            <p14:sldId id="322"/>
            <p14:sldId id="310"/>
            <p14:sldId id="321"/>
            <p14:sldId id="323"/>
            <p14:sldId id="311"/>
            <p14:sldId id="324"/>
            <p14:sldId id="313"/>
            <p14:sldId id="320"/>
            <p14:sldId id="316"/>
            <p14:sldId id="325"/>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3FF4"/>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132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E08816-1847-4D1E-8E4B-17FC8BCC169B}" type="doc">
      <dgm:prSet loTypeId="urn:microsoft.com/office/officeart/2005/8/layout/hProcess9" loCatId="process" qsTypeId="urn:microsoft.com/office/officeart/2005/8/quickstyle/simple1" qsCatId="simple" csTypeId="urn:microsoft.com/office/officeart/2005/8/colors/accent1_2" csCatId="accent1" phldr="1"/>
      <dgm:spPr/>
    </dgm:pt>
    <dgm:pt modelId="{4CE4FC74-3A69-400C-9180-550A70F343EF}">
      <dgm:prSet phldrT="[Text]" custT="1"/>
      <dgm:spPr/>
      <dgm:t>
        <a:bodyPr/>
        <a:lstStyle/>
        <a:p>
          <a:r>
            <a:rPr lang="en-AU" sz="2000" b="1" dirty="0" smtClean="0"/>
            <a:t>2 Steps: </a:t>
          </a:r>
          <a:endParaRPr lang="en-AU" sz="2000" b="1" dirty="0"/>
        </a:p>
      </dgm:t>
    </dgm:pt>
    <dgm:pt modelId="{0BBFD3CE-53B2-4C3A-9877-235B892353EF}" type="parTrans" cxnId="{3A21226A-05DE-4866-AD27-25466B697D43}">
      <dgm:prSet/>
      <dgm:spPr/>
      <dgm:t>
        <a:bodyPr/>
        <a:lstStyle/>
        <a:p>
          <a:endParaRPr lang="en-AU"/>
        </a:p>
      </dgm:t>
    </dgm:pt>
    <dgm:pt modelId="{863636F1-0792-49F7-93F7-DB231BDF727D}" type="sibTrans" cxnId="{3A21226A-05DE-4866-AD27-25466B697D43}">
      <dgm:prSet/>
      <dgm:spPr/>
      <dgm:t>
        <a:bodyPr/>
        <a:lstStyle/>
        <a:p>
          <a:endParaRPr lang="en-AU"/>
        </a:p>
      </dgm:t>
    </dgm:pt>
    <dgm:pt modelId="{7417707D-78FE-4264-B3A7-8DF2482C5FD0}">
      <dgm:prSet phldrT="[Text]" custT="1"/>
      <dgm:spPr/>
      <dgm:t>
        <a:bodyPr/>
        <a:lstStyle/>
        <a:p>
          <a:r>
            <a:rPr lang="en-AU" sz="2400" b="1" dirty="0" smtClean="0"/>
            <a:t>Step 1</a:t>
          </a:r>
        </a:p>
        <a:p>
          <a:r>
            <a:rPr lang="en-AU" sz="2000" dirty="0" smtClean="0"/>
            <a:t>List your preferred order</a:t>
          </a:r>
          <a:endParaRPr lang="en-AU" sz="2000" dirty="0"/>
        </a:p>
      </dgm:t>
    </dgm:pt>
    <dgm:pt modelId="{ED498278-D813-493A-B030-9D497BF9F79A}" type="parTrans" cxnId="{216065DA-5CEF-43E6-9D46-3B5AF9EE0F8D}">
      <dgm:prSet/>
      <dgm:spPr/>
      <dgm:t>
        <a:bodyPr/>
        <a:lstStyle/>
        <a:p>
          <a:endParaRPr lang="en-AU"/>
        </a:p>
      </dgm:t>
    </dgm:pt>
    <dgm:pt modelId="{6F2C1A3E-17A3-4E54-8350-65B4B2377BB2}" type="sibTrans" cxnId="{216065DA-5CEF-43E6-9D46-3B5AF9EE0F8D}">
      <dgm:prSet/>
      <dgm:spPr/>
      <dgm:t>
        <a:bodyPr/>
        <a:lstStyle/>
        <a:p>
          <a:endParaRPr lang="en-AU"/>
        </a:p>
      </dgm:t>
    </dgm:pt>
    <dgm:pt modelId="{AD9CA709-B34A-4AB7-99D3-7FB0B7BDDCF2}">
      <dgm:prSet phldrT="[Text]" custT="1"/>
      <dgm:spPr/>
      <dgm:t>
        <a:bodyPr/>
        <a:lstStyle/>
        <a:p>
          <a:r>
            <a:rPr lang="en-AU" sz="2400" b="1" dirty="0" smtClean="0"/>
            <a:t>Step 2</a:t>
          </a:r>
        </a:p>
        <a:p>
          <a:r>
            <a:rPr lang="en-AU" sz="2000" dirty="0" smtClean="0"/>
            <a:t>Check the major offer round for each preference. </a:t>
          </a:r>
        </a:p>
        <a:p>
          <a:endParaRPr lang="en-AU" sz="2000" dirty="0" smtClean="0"/>
        </a:p>
        <a:p>
          <a:r>
            <a:rPr lang="en-AU" sz="2000" dirty="0" smtClean="0"/>
            <a:t>Reorder if necessary according to major offer round date</a:t>
          </a:r>
        </a:p>
        <a:p>
          <a:endParaRPr lang="en-AU" sz="1300" dirty="0"/>
        </a:p>
      </dgm:t>
    </dgm:pt>
    <dgm:pt modelId="{08BF2C6F-D568-4144-A888-509E00D3647D}" type="parTrans" cxnId="{9C4ED31E-91A7-4191-BEC1-37193CEFAC6F}">
      <dgm:prSet/>
      <dgm:spPr/>
      <dgm:t>
        <a:bodyPr/>
        <a:lstStyle/>
        <a:p>
          <a:endParaRPr lang="en-AU"/>
        </a:p>
      </dgm:t>
    </dgm:pt>
    <dgm:pt modelId="{FA99714C-30B0-4E2D-888F-9012B48FA2E0}" type="sibTrans" cxnId="{9C4ED31E-91A7-4191-BEC1-37193CEFAC6F}">
      <dgm:prSet/>
      <dgm:spPr/>
      <dgm:t>
        <a:bodyPr/>
        <a:lstStyle/>
        <a:p>
          <a:endParaRPr lang="en-AU"/>
        </a:p>
      </dgm:t>
    </dgm:pt>
    <dgm:pt modelId="{B7B2705A-5CFF-4935-B144-1A7B92FC4D7B}" type="pres">
      <dgm:prSet presAssocID="{4EE08816-1847-4D1E-8E4B-17FC8BCC169B}" presName="CompostProcess" presStyleCnt="0">
        <dgm:presLayoutVars>
          <dgm:dir/>
          <dgm:resizeHandles val="exact"/>
        </dgm:presLayoutVars>
      </dgm:prSet>
      <dgm:spPr/>
    </dgm:pt>
    <dgm:pt modelId="{17C9FDEF-F2B6-4498-A9AD-0B322399B468}" type="pres">
      <dgm:prSet presAssocID="{4EE08816-1847-4D1E-8E4B-17FC8BCC169B}" presName="arrow" presStyleLbl="bgShp" presStyleIdx="0" presStyleCnt="1" custScaleX="117647" custLinFactNeighborX="8383" custLinFactNeighborY="-1591"/>
      <dgm:spPr/>
    </dgm:pt>
    <dgm:pt modelId="{B286618E-EFEB-474B-B2ED-25D061B349BD}" type="pres">
      <dgm:prSet presAssocID="{4EE08816-1847-4D1E-8E4B-17FC8BCC169B}" presName="linearProcess" presStyleCnt="0"/>
      <dgm:spPr/>
    </dgm:pt>
    <dgm:pt modelId="{C3546D4A-E1C6-4C66-A6E6-1322D33DE52E}" type="pres">
      <dgm:prSet presAssocID="{4CE4FC74-3A69-400C-9180-550A70F343EF}" presName="textNode" presStyleLbl="node1" presStyleIdx="0" presStyleCnt="3" custScaleX="46908" custScaleY="55449" custLinFactX="-26905" custLinFactNeighborX="-100000" custLinFactNeighborY="-1816">
        <dgm:presLayoutVars>
          <dgm:bulletEnabled val="1"/>
        </dgm:presLayoutVars>
      </dgm:prSet>
      <dgm:spPr/>
      <dgm:t>
        <a:bodyPr/>
        <a:lstStyle/>
        <a:p>
          <a:endParaRPr lang="en-AU"/>
        </a:p>
      </dgm:t>
    </dgm:pt>
    <dgm:pt modelId="{412BE0E2-85AA-473C-BE0B-311B4EA816F4}" type="pres">
      <dgm:prSet presAssocID="{863636F1-0792-49F7-93F7-DB231BDF727D}" presName="sibTrans" presStyleCnt="0"/>
      <dgm:spPr/>
    </dgm:pt>
    <dgm:pt modelId="{063BE2C3-F3C8-4AF3-94B8-4F32D133ABF0}" type="pres">
      <dgm:prSet presAssocID="{7417707D-78FE-4264-B3A7-8DF2482C5FD0}" presName="textNode" presStyleLbl="node1" presStyleIdx="1" presStyleCnt="3" custScaleX="62650" custScaleY="106830" custLinFactNeighborX="-85172" custLinFactNeighborY="10">
        <dgm:presLayoutVars>
          <dgm:bulletEnabled val="1"/>
        </dgm:presLayoutVars>
      </dgm:prSet>
      <dgm:spPr/>
      <dgm:t>
        <a:bodyPr/>
        <a:lstStyle/>
        <a:p>
          <a:endParaRPr lang="en-AU"/>
        </a:p>
      </dgm:t>
    </dgm:pt>
    <dgm:pt modelId="{2A673C25-6C0B-4389-9086-B8A9FFBF9C7C}" type="pres">
      <dgm:prSet presAssocID="{6F2C1A3E-17A3-4E54-8350-65B4B2377BB2}" presName="sibTrans" presStyleCnt="0"/>
      <dgm:spPr/>
    </dgm:pt>
    <dgm:pt modelId="{0AE79580-38AA-43AD-B047-5304F9B82AE2}" type="pres">
      <dgm:prSet presAssocID="{AD9CA709-B34A-4AB7-99D3-7FB0B7BDDCF2}" presName="textNode" presStyleLbl="node1" presStyleIdx="2" presStyleCnt="3" custScaleX="93760" custScaleY="155684" custLinFactX="-3071" custLinFactNeighborX="-100000" custLinFactNeighborY="572">
        <dgm:presLayoutVars>
          <dgm:bulletEnabled val="1"/>
        </dgm:presLayoutVars>
      </dgm:prSet>
      <dgm:spPr/>
      <dgm:t>
        <a:bodyPr/>
        <a:lstStyle/>
        <a:p>
          <a:endParaRPr lang="en-AU"/>
        </a:p>
      </dgm:t>
    </dgm:pt>
  </dgm:ptLst>
  <dgm:cxnLst>
    <dgm:cxn modelId="{0FBCE12D-4A93-44DD-B7EC-A962F7B7EF78}" type="presOf" srcId="{7417707D-78FE-4264-B3A7-8DF2482C5FD0}" destId="{063BE2C3-F3C8-4AF3-94B8-4F32D133ABF0}" srcOrd="0" destOrd="0" presId="urn:microsoft.com/office/officeart/2005/8/layout/hProcess9"/>
    <dgm:cxn modelId="{3A21226A-05DE-4866-AD27-25466B697D43}" srcId="{4EE08816-1847-4D1E-8E4B-17FC8BCC169B}" destId="{4CE4FC74-3A69-400C-9180-550A70F343EF}" srcOrd="0" destOrd="0" parTransId="{0BBFD3CE-53B2-4C3A-9877-235B892353EF}" sibTransId="{863636F1-0792-49F7-93F7-DB231BDF727D}"/>
    <dgm:cxn modelId="{A91A026F-8F29-469E-B66A-19AC61A724C4}" type="presOf" srcId="{AD9CA709-B34A-4AB7-99D3-7FB0B7BDDCF2}" destId="{0AE79580-38AA-43AD-B047-5304F9B82AE2}" srcOrd="0" destOrd="0" presId="urn:microsoft.com/office/officeart/2005/8/layout/hProcess9"/>
    <dgm:cxn modelId="{9C4ED31E-91A7-4191-BEC1-37193CEFAC6F}" srcId="{4EE08816-1847-4D1E-8E4B-17FC8BCC169B}" destId="{AD9CA709-B34A-4AB7-99D3-7FB0B7BDDCF2}" srcOrd="2" destOrd="0" parTransId="{08BF2C6F-D568-4144-A888-509E00D3647D}" sibTransId="{FA99714C-30B0-4E2D-888F-9012B48FA2E0}"/>
    <dgm:cxn modelId="{216065DA-5CEF-43E6-9D46-3B5AF9EE0F8D}" srcId="{4EE08816-1847-4D1E-8E4B-17FC8BCC169B}" destId="{7417707D-78FE-4264-B3A7-8DF2482C5FD0}" srcOrd="1" destOrd="0" parTransId="{ED498278-D813-493A-B030-9D497BF9F79A}" sibTransId="{6F2C1A3E-17A3-4E54-8350-65B4B2377BB2}"/>
    <dgm:cxn modelId="{973B16A4-3122-4807-8930-0389C1DA7A04}" type="presOf" srcId="{4EE08816-1847-4D1E-8E4B-17FC8BCC169B}" destId="{B7B2705A-5CFF-4935-B144-1A7B92FC4D7B}" srcOrd="0" destOrd="0" presId="urn:microsoft.com/office/officeart/2005/8/layout/hProcess9"/>
    <dgm:cxn modelId="{C73FEF4C-E6B4-49A3-9D75-782666A65B4A}" type="presOf" srcId="{4CE4FC74-3A69-400C-9180-550A70F343EF}" destId="{C3546D4A-E1C6-4C66-A6E6-1322D33DE52E}" srcOrd="0" destOrd="0" presId="urn:microsoft.com/office/officeart/2005/8/layout/hProcess9"/>
    <dgm:cxn modelId="{2796FFB6-0E4B-45DA-B4AF-F686336E5794}" type="presParOf" srcId="{B7B2705A-5CFF-4935-B144-1A7B92FC4D7B}" destId="{17C9FDEF-F2B6-4498-A9AD-0B322399B468}" srcOrd="0" destOrd="0" presId="urn:microsoft.com/office/officeart/2005/8/layout/hProcess9"/>
    <dgm:cxn modelId="{51512590-A97F-4738-B3D1-E6CB1D7DDF6E}" type="presParOf" srcId="{B7B2705A-5CFF-4935-B144-1A7B92FC4D7B}" destId="{B286618E-EFEB-474B-B2ED-25D061B349BD}" srcOrd="1" destOrd="0" presId="urn:microsoft.com/office/officeart/2005/8/layout/hProcess9"/>
    <dgm:cxn modelId="{E28C84D7-3F91-4BC7-A0E8-97FE956D8BDD}" type="presParOf" srcId="{B286618E-EFEB-474B-B2ED-25D061B349BD}" destId="{C3546D4A-E1C6-4C66-A6E6-1322D33DE52E}" srcOrd="0" destOrd="0" presId="urn:microsoft.com/office/officeart/2005/8/layout/hProcess9"/>
    <dgm:cxn modelId="{C2F21B1A-1556-446A-8DB2-9C7157929BED}" type="presParOf" srcId="{B286618E-EFEB-474B-B2ED-25D061B349BD}" destId="{412BE0E2-85AA-473C-BE0B-311B4EA816F4}" srcOrd="1" destOrd="0" presId="urn:microsoft.com/office/officeart/2005/8/layout/hProcess9"/>
    <dgm:cxn modelId="{38E1429E-13F9-4BFF-A68C-6119E3A86167}" type="presParOf" srcId="{B286618E-EFEB-474B-B2ED-25D061B349BD}" destId="{063BE2C3-F3C8-4AF3-94B8-4F32D133ABF0}" srcOrd="2" destOrd="0" presId="urn:microsoft.com/office/officeart/2005/8/layout/hProcess9"/>
    <dgm:cxn modelId="{864CB313-3A43-4D55-932F-EE7165134487}" type="presParOf" srcId="{B286618E-EFEB-474B-B2ED-25D061B349BD}" destId="{2A673C25-6C0B-4389-9086-B8A9FFBF9C7C}" srcOrd="3" destOrd="0" presId="urn:microsoft.com/office/officeart/2005/8/layout/hProcess9"/>
    <dgm:cxn modelId="{F66955A0-E5A9-46F6-B2CB-4D4EC05E5A52}" type="presParOf" srcId="{B286618E-EFEB-474B-B2ED-25D061B349BD}" destId="{0AE79580-38AA-43AD-B047-5304F9B82AE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056421-DF3F-4970-9680-CF07FBED16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A1517E97-2D70-4315-8D1D-B9C93CEA4C6B}">
      <dgm:prSet phldrT="[Text]"/>
      <dgm:spPr>
        <a:solidFill>
          <a:schemeClr val="tx2"/>
        </a:solidFill>
      </dgm:spPr>
      <dgm:t>
        <a:bodyPr/>
        <a:lstStyle/>
        <a:p>
          <a:pPr algn="l"/>
          <a:r>
            <a:rPr lang="en-AU" b="1" dirty="0" smtClean="0"/>
            <a:t>Do all of your preferences have the same major offer round date? </a:t>
          </a:r>
          <a:endParaRPr lang="en-AU" b="1" dirty="0"/>
        </a:p>
      </dgm:t>
    </dgm:pt>
    <dgm:pt modelId="{D6B54C8B-731A-4A85-BFCB-B1EAF99BC87E}" type="parTrans" cxnId="{A0ED5975-1AE0-413B-B197-BB0BBBC40EF0}">
      <dgm:prSet/>
      <dgm:spPr/>
      <dgm:t>
        <a:bodyPr/>
        <a:lstStyle/>
        <a:p>
          <a:endParaRPr lang="en-AU"/>
        </a:p>
      </dgm:t>
    </dgm:pt>
    <dgm:pt modelId="{F9877494-186A-470A-B321-FCD0B0412591}" type="sibTrans" cxnId="{A0ED5975-1AE0-413B-B197-BB0BBBC40EF0}">
      <dgm:prSet/>
      <dgm:spPr>
        <a:solidFill>
          <a:schemeClr val="accent1">
            <a:lumMod val="60000"/>
            <a:lumOff val="40000"/>
            <a:alpha val="90000"/>
          </a:schemeClr>
        </a:solidFill>
        <a:ln>
          <a:solidFill>
            <a:schemeClr val="tx2">
              <a:lumMod val="40000"/>
              <a:lumOff val="60000"/>
              <a:alpha val="90000"/>
            </a:schemeClr>
          </a:solidFill>
        </a:ln>
      </dgm:spPr>
      <dgm:t>
        <a:bodyPr/>
        <a:lstStyle/>
        <a:p>
          <a:endParaRPr lang="en-AU" dirty="0"/>
        </a:p>
      </dgm:t>
    </dgm:pt>
    <dgm:pt modelId="{A40BB102-B593-40C5-9ABC-601581825865}">
      <dgm:prSet phldrT="[Text]" custT="1"/>
      <dgm:spPr>
        <a:solidFill>
          <a:schemeClr val="tx2"/>
        </a:solidFill>
      </dgm:spPr>
      <dgm:t>
        <a:bodyPr/>
        <a:lstStyle/>
        <a:p>
          <a:pPr algn="ctr"/>
          <a:r>
            <a:rPr lang="en-AU" sz="3600" dirty="0" smtClean="0"/>
            <a:t>Yes</a:t>
          </a:r>
          <a:endParaRPr lang="en-AU" sz="3600" dirty="0"/>
        </a:p>
      </dgm:t>
    </dgm:pt>
    <dgm:pt modelId="{F6A1260D-101B-4F70-BBE8-DBE1EB370CA5}" type="parTrans" cxnId="{11BD4B4F-6FF6-4DEE-A1B1-6405F973CFF8}">
      <dgm:prSet/>
      <dgm:spPr/>
      <dgm:t>
        <a:bodyPr/>
        <a:lstStyle/>
        <a:p>
          <a:endParaRPr lang="en-AU"/>
        </a:p>
      </dgm:t>
    </dgm:pt>
    <dgm:pt modelId="{E75042F6-9822-40F1-9456-E2B467636FFE}" type="sibTrans" cxnId="{11BD4B4F-6FF6-4DEE-A1B1-6405F973CFF8}">
      <dgm:prSet/>
      <dgm:spPr>
        <a:solidFill>
          <a:schemeClr val="accent1">
            <a:lumMod val="60000"/>
            <a:lumOff val="40000"/>
            <a:alpha val="90000"/>
          </a:schemeClr>
        </a:solidFill>
        <a:ln>
          <a:solidFill>
            <a:schemeClr val="tx2">
              <a:lumMod val="40000"/>
              <a:lumOff val="60000"/>
              <a:alpha val="90000"/>
            </a:schemeClr>
          </a:solidFill>
        </a:ln>
      </dgm:spPr>
      <dgm:t>
        <a:bodyPr/>
        <a:lstStyle/>
        <a:p>
          <a:endParaRPr lang="en-AU" dirty="0"/>
        </a:p>
      </dgm:t>
    </dgm:pt>
    <dgm:pt modelId="{37497FAF-24C7-45A8-8060-1658B99D16A7}">
      <dgm:prSet phldrT="[Text]" custT="1"/>
      <dgm:spPr>
        <a:solidFill>
          <a:schemeClr val="tx2"/>
        </a:solidFill>
      </dgm:spPr>
      <dgm:t>
        <a:bodyPr/>
        <a:lstStyle/>
        <a:p>
          <a:pPr algn="ctr"/>
          <a:r>
            <a:rPr lang="en-AU" sz="2000" b="1" dirty="0" smtClean="0"/>
            <a:t>Enter your preferences </a:t>
          </a:r>
        </a:p>
        <a:p>
          <a:pPr algn="ctr"/>
          <a:r>
            <a:rPr lang="en-AU" sz="2000" b="1" dirty="0" smtClean="0"/>
            <a:t>in their current order:</a:t>
          </a:r>
        </a:p>
        <a:p>
          <a:pPr algn="ctr"/>
          <a:r>
            <a:rPr lang="en-AU" sz="2000" b="1" dirty="0" smtClean="0"/>
            <a:t>Ideal – Realistic – Foot-in-the-door</a:t>
          </a:r>
          <a:endParaRPr lang="en-AU" sz="2000" b="1" dirty="0"/>
        </a:p>
      </dgm:t>
    </dgm:pt>
    <dgm:pt modelId="{65FFC2E3-3620-4E0F-A400-4C5B331592DA}" type="parTrans" cxnId="{2B808F98-5CB2-4D9F-B878-4EAC967A99F5}">
      <dgm:prSet/>
      <dgm:spPr/>
      <dgm:t>
        <a:bodyPr/>
        <a:lstStyle/>
        <a:p>
          <a:endParaRPr lang="en-AU"/>
        </a:p>
      </dgm:t>
    </dgm:pt>
    <dgm:pt modelId="{F9F758BE-A461-4CD9-B124-60BD44EC7137}" type="sibTrans" cxnId="{2B808F98-5CB2-4D9F-B878-4EAC967A99F5}">
      <dgm:prSet/>
      <dgm:spPr/>
      <dgm:t>
        <a:bodyPr/>
        <a:lstStyle/>
        <a:p>
          <a:endParaRPr lang="en-AU"/>
        </a:p>
      </dgm:t>
    </dgm:pt>
    <dgm:pt modelId="{60B13B5F-085D-486D-B643-89570977627A}" type="pres">
      <dgm:prSet presAssocID="{D0056421-DF3F-4970-9680-CF07FBED165A}" presName="outerComposite" presStyleCnt="0">
        <dgm:presLayoutVars>
          <dgm:chMax val="5"/>
          <dgm:dir/>
          <dgm:resizeHandles val="exact"/>
        </dgm:presLayoutVars>
      </dgm:prSet>
      <dgm:spPr/>
      <dgm:t>
        <a:bodyPr/>
        <a:lstStyle/>
        <a:p>
          <a:endParaRPr lang="en-AU"/>
        </a:p>
      </dgm:t>
    </dgm:pt>
    <dgm:pt modelId="{80FAA9FB-18A9-4EA9-A98A-C0CC5EDF6776}" type="pres">
      <dgm:prSet presAssocID="{D0056421-DF3F-4970-9680-CF07FBED165A}" presName="dummyMaxCanvas" presStyleCnt="0">
        <dgm:presLayoutVars/>
      </dgm:prSet>
      <dgm:spPr/>
    </dgm:pt>
    <dgm:pt modelId="{CF296887-6449-4D2F-A55D-6EFD92F47C30}" type="pres">
      <dgm:prSet presAssocID="{D0056421-DF3F-4970-9680-CF07FBED165A}" presName="ThreeNodes_1" presStyleLbl="node1" presStyleIdx="0" presStyleCnt="3" custScaleX="103516" custScaleY="109209" custLinFactNeighborX="6186" custLinFactNeighborY="-1513">
        <dgm:presLayoutVars>
          <dgm:bulletEnabled val="1"/>
        </dgm:presLayoutVars>
      </dgm:prSet>
      <dgm:spPr/>
      <dgm:t>
        <a:bodyPr/>
        <a:lstStyle/>
        <a:p>
          <a:endParaRPr lang="en-AU"/>
        </a:p>
      </dgm:t>
    </dgm:pt>
    <dgm:pt modelId="{C2D5B138-EFC1-4F21-A967-ABEABDED5691}" type="pres">
      <dgm:prSet presAssocID="{D0056421-DF3F-4970-9680-CF07FBED165A}" presName="ThreeNodes_2" presStyleLbl="node1" presStyleIdx="1" presStyleCnt="3" custScaleX="103489" custScaleY="60174" custLinFactNeighborX="-2653" custLinFactNeighborY="-14756">
        <dgm:presLayoutVars>
          <dgm:bulletEnabled val="1"/>
        </dgm:presLayoutVars>
      </dgm:prSet>
      <dgm:spPr/>
      <dgm:t>
        <a:bodyPr/>
        <a:lstStyle/>
        <a:p>
          <a:endParaRPr lang="en-AU"/>
        </a:p>
      </dgm:t>
    </dgm:pt>
    <dgm:pt modelId="{98A21D97-EFA2-4FA1-814B-4209C432D5AB}" type="pres">
      <dgm:prSet presAssocID="{D0056421-DF3F-4970-9680-CF07FBED165A}" presName="ThreeNodes_3" presStyleLbl="node1" presStyleIdx="2" presStyleCnt="3" custScaleX="103674" custScaleY="117093" custLinFactNeighborX="-10651" custLinFactNeighborY="-13258">
        <dgm:presLayoutVars>
          <dgm:bulletEnabled val="1"/>
        </dgm:presLayoutVars>
      </dgm:prSet>
      <dgm:spPr/>
      <dgm:t>
        <a:bodyPr/>
        <a:lstStyle/>
        <a:p>
          <a:endParaRPr lang="en-AU"/>
        </a:p>
      </dgm:t>
    </dgm:pt>
    <dgm:pt modelId="{B5A35778-600D-4DC6-9F2F-D95E4722202F}" type="pres">
      <dgm:prSet presAssocID="{D0056421-DF3F-4970-9680-CF07FBED165A}" presName="ThreeConn_1-2" presStyleLbl="fgAccFollowNode1" presStyleIdx="0" presStyleCnt="2" custLinFactNeighborX="-54032" custLinFactNeighborY="-6096">
        <dgm:presLayoutVars>
          <dgm:bulletEnabled val="1"/>
        </dgm:presLayoutVars>
      </dgm:prSet>
      <dgm:spPr/>
      <dgm:t>
        <a:bodyPr/>
        <a:lstStyle/>
        <a:p>
          <a:endParaRPr lang="en-AU"/>
        </a:p>
      </dgm:t>
    </dgm:pt>
    <dgm:pt modelId="{5AE98B1A-E698-4B73-B931-24FEFEAFBEC1}" type="pres">
      <dgm:prSet presAssocID="{D0056421-DF3F-4970-9680-CF07FBED165A}" presName="ThreeConn_2-3" presStyleLbl="fgAccFollowNode1" presStyleIdx="1" presStyleCnt="2" custLinFactX="-17919" custLinFactNeighborX="-100000" custLinFactNeighborY="-8124">
        <dgm:presLayoutVars>
          <dgm:bulletEnabled val="1"/>
        </dgm:presLayoutVars>
      </dgm:prSet>
      <dgm:spPr/>
      <dgm:t>
        <a:bodyPr/>
        <a:lstStyle/>
        <a:p>
          <a:endParaRPr lang="en-AU"/>
        </a:p>
      </dgm:t>
    </dgm:pt>
    <dgm:pt modelId="{96AEAC8C-9548-4E2B-A64D-F3506D0FCAD0}" type="pres">
      <dgm:prSet presAssocID="{D0056421-DF3F-4970-9680-CF07FBED165A}" presName="ThreeNodes_1_text" presStyleLbl="node1" presStyleIdx="2" presStyleCnt="3">
        <dgm:presLayoutVars>
          <dgm:bulletEnabled val="1"/>
        </dgm:presLayoutVars>
      </dgm:prSet>
      <dgm:spPr/>
      <dgm:t>
        <a:bodyPr/>
        <a:lstStyle/>
        <a:p>
          <a:endParaRPr lang="en-AU"/>
        </a:p>
      </dgm:t>
    </dgm:pt>
    <dgm:pt modelId="{4B542475-C610-4323-853A-5A7A0AF957B7}" type="pres">
      <dgm:prSet presAssocID="{D0056421-DF3F-4970-9680-CF07FBED165A}" presName="ThreeNodes_2_text" presStyleLbl="node1" presStyleIdx="2" presStyleCnt="3">
        <dgm:presLayoutVars>
          <dgm:bulletEnabled val="1"/>
        </dgm:presLayoutVars>
      </dgm:prSet>
      <dgm:spPr/>
      <dgm:t>
        <a:bodyPr/>
        <a:lstStyle/>
        <a:p>
          <a:endParaRPr lang="en-AU"/>
        </a:p>
      </dgm:t>
    </dgm:pt>
    <dgm:pt modelId="{C73ABD0B-202A-4B92-8A56-0B9D61681608}" type="pres">
      <dgm:prSet presAssocID="{D0056421-DF3F-4970-9680-CF07FBED165A}" presName="ThreeNodes_3_text" presStyleLbl="node1" presStyleIdx="2" presStyleCnt="3">
        <dgm:presLayoutVars>
          <dgm:bulletEnabled val="1"/>
        </dgm:presLayoutVars>
      </dgm:prSet>
      <dgm:spPr/>
      <dgm:t>
        <a:bodyPr/>
        <a:lstStyle/>
        <a:p>
          <a:endParaRPr lang="en-AU"/>
        </a:p>
      </dgm:t>
    </dgm:pt>
  </dgm:ptLst>
  <dgm:cxnLst>
    <dgm:cxn modelId="{F09204BB-B8CB-4572-8A35-93B195C2434D}" type="presOf" srcId="{37497FAF-24C7-45A8-8060-1658B99D16A7}" destId="{C73ABD0B-202A-4B92-8A56-0B9D61681608}" srcOrd="1" destOrd="0" presId="urn:microsoft.com/office/officeart/2005/8/layout/vProcess5"/>
    <dgm:cxn modelId="{D9F20B1B-C75B-40DB-A598-63F095AF2AC0}" type="presOf" srcId="{E75042F6-9822-40F1-9456-E2B467636FFE}" destId="{5AE98B1A-E698-4B73-B931-24FEFEAFBEC1}" srcOrd="0" destOrd="0" presId="urn:microsoft.com/office/officeart/2005/8/layout/vProcess5"/>
    <dgm:cxn modelId="{E0ED43DE-35AE-4448-8CFD-DF2C0FEAC7E0}" type="presOf" srcId="{37497FAF-24C7-45A8-8060-1658B99D16A7}" destId="{98A21D97-EFA2-4FA1-814B-4209C432D5AB}" srcOrd="0" destOrd="0" presId="urn:microsoft.com/office/officeart/2005/8/layout/vProcess5"/>
    <dgm:cxn modelId="{68780729-1E62-4105-AE22-7A6C00221C69}" type="presOf" srcId="{A1517E97-2D70-4315-8D1D-B9C93CEA4C6B}" destId="{96AEAC8C-9548-4E2B-A64D-F3506D0FCAD0}" srcOrd="1" destOrd="0" presId="urn:microsoft.com/office/officeart/2005/8/layout/vProcess5"/>
    <dgm:cxn modelId="{EA4BFCA4-FCE2-4BC7-A8ED-1E58E75F235F}" type="presOf" srcId="{A1517E97-2D70-4315-8D1D-B9C93CEA4C6B}" destId="{CF296887-6449-4D2F-A55D-6EFD92F47C30}" srcOrd="0" destOrd="0" presId="urn:microsoft.com/office/officeart/2005/8/layout/vProcess5"/>
    <dgm:cxn modelId="{D3747CFD-8C9D-449D-804C-530371E27290}" type="presOf" srcId="{A40BB102-B593-40C5-9ABC-601581825865}" destId="{4B542475-C610-4323-853A-5A7A0AF957B7}" srcOrd="1" destOrd="0" presId="urn:microsoft.com/office/officeart/2005/8/layout/vProcess5"/>
    <dgm:cxn modelId="{11BD4B4F-6FF6-4DEE-A1B1-6405F973CFF8}" srcId="{D0056421-DF3F-4970-9680-CF07FBED165A}" destId="{A40BB102-B593-40C5-9ABC-601581825865}" srcOrd="1" destOrd="0" parTransId="{F6A1260D-101B-4F70-BBE8-DBE1EB370CA5}" sibTransId="{E75042F6-9822-40F1-9456-E2B467636FFE}"/>
    <dgm:cxn modelId="{2B808F98-5CB2-4D9F-B878-4EAC967A99F5}" srcId="{D0056421-DF3F-4970-9680-CF07FBED165A}" destId="{37497FAF-24C7-45A8-8060-1658B99D16A7}" srcOrd="2" destOrd="0" parTransId="{65FFC2E3-3620-4E0F-A400-4C5B331592DA}" sibTransId="{F9F758BE-A461-4CD9-B124-60BD44EC7137}"/>
    <dgm:cxn modelId="{AE360088-DAB1-4E02-A395-55952D5ACF7E}" type="presOf" srcId="{A40BB102-B593-40C5-9ABC-601581825865}" destId="{C2D5B138-EFC1-4F21-A967-ABEABDED5691}" srcOrd="0" destOrd="0" presId="urn:microsoft.com/office/officeart/2005/8/layout/vProcess5"/>
    <dgm:cxn modelId="{A0ED5975-1AE0-413B-B197-BB0BBBC40EF0}" srcId="{D0056421-DF3F-4970-9680-CF07FBED165A}" destId="{A1517E97-2D70-4315-8D1D-B9C93CEA4C6B}" srcOrd="0" destOrd="0" parTransId="{D6B54C8B-731A-4A85-BFCB-B1EAF99BC87E}" sibTransId="{F9877494-186A-470A-B321-FCD0B0412591}"/>
    <dgm:cxn modelId="{0CD9A84C-578D-4BC1-9AAC-85F2F546B093}" type="presOf" srcId="{D0056421-DF3F-4970-9680-CF07FBED165A}" destId="{60B13B5F-085D-486D-B643-89570977627A}" srcOrd="0" destOrd="0" presId="urn:microsoft.com/office/officeart/2005/8/layout/vProcess5"/>
    <dgm:cxn modelId="{473BF583-DDD3-4BFA-B8DE-B25505A37C3D}" type="presOf" srcId="{F9877494-186A-470A-B321-FCD0B0412591}" destId="{B5A35778-600D-4DC6-9F2F-D95E4722202F}" srcOrd="0" destOrd="0" presId="urn:microsoft.com/office/officeart/2005/8/layout/vProcess5"/>
    <dgm:cxn modelId="{E9F51312-1CE5-4DDD-9CB7-541FC030821E}" type="presParOf" srcId="{60B13B5F-085D-486D-B643-89570977627A}" destId="{80FAA9FB-18A9-4EA9-A98A-C0CC5EDF6776}" srcOrd="0" destOrd="0" presId="urn:microsoft.com/office/officeart/2005/8/layout/vProcess5"/>
    <dgm:cxn modelId="{62367236-C12D-48B2-8C26-7875E40DA9E5}" type="presParOf" srcId="{60B13B5F-085D-486D-B643-89570977627A}" destId="{CF296887-6449-4D2F-A55D-6EFD92F47C30}" srcOrd="1" destOrd="0" presId="urn:microsoft.com/office/officeart/2005/8/layout/vProcess5"/>
    <dgm:cxn modelId="{6CA630B8-5A32-4EAB-B2BD-867B500B462E}" type="presParOf" srcId="{60B13B5F-085D-486D-B643-89570977627A}" destId="{C2D5B138-EFC1-4F21-A967-ABEABDED5691}" srcOrd="2" destOrd="0" presId="urn:microsoft.com/office/officeart/2005/8/layout/vProcess5"/>
    <dgm:cxn modelId="{E8D3B999-1290-4EB7-BEDA-79DD727A0556}" type="presParOf" srcId="{60B13B5F-085D-486D-B643-89570977627A}" destId="{98A21D97-EFA2-4FA1-814B-4209C432D5AB}" srcOrd="3" destOrd="0" presId="urn:microsoft.com/office/officeart/2005/8/layout/vProcess5"/>
    <dgm:cxn modelId="{31CB4468-9566-481F-BAE4-91242D735864}" type="presParOf" srcId="{60B13B5F-085D-486D-B643-89570977627A}" destId="{B5A35778-600D-4DC6-9F2F-D95E4722202F}" srcOrd="4" destOrd="0" presId="urn:microsoft.com/office/officeart/2005/8/layout/vProcess5"/>
    <dgm:cxn modelId="{9EE07764-E2E0-4408-9224-81612FFD8B0A}" type="presParOf" srcId="{60B13B5F-085D-486D-B643-89570977627A}" destId="{5AE98B1A-E698-4B73-B931-24FEFEAFBEC1}" srcOrd="5" destOrd="0" presId="urn:microsoft.com/office/officeart/2005/8/layout/vProcess5"/>
    <dgm:cxn modelId="{07BA3C3A-7322-4662-B524-2FD5380F1776}" type="presParOf" srcId="{60B13B5F-085D-486D-B643-89570977627A}" destId="{96AEAC8C-9548-4E2B-A64D-F3506D0FCAD0}" srcOrd="6" destOrd="0" presId="urn:microsoft.com/office/officeart/2005/8/layout/vProcess5"/>
    <dgm:cxn modelId="{9EB523A6-552A-40BC-80EF-53357F7F3F5A}" type="presParOf" srcId="{60B13B5F-085D-486D-B643-89570977627A}" destId="{4B542475-C610-4323-853A-5A7A0AF957B7}" srcOrd="7" destOrd="0" presId="urn:microsoft.com/office/officeart/2005/8/layout/vProcess5"/>
    <dgm:cxn modelId="{35C488D5-1DAA-47AF-8D67-E9C65930DF09}" type="presParOf" srcId="{60B13B5F-085D-486D-B643-89570977627A}" destId="{C73ABD0B-202A-4B92-8A56-0B9D616816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056421-DF3F-4970-9680-CF07FBED165A}"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AU"/>
        </a:p>
      </dgm:t>
    </dgm:pt>
    <dgm:pt modelId="{A1517E97-2D70-4315-8D1D-B9C93CEA4C6B}">
      <dgm:prSet phldrT="[Text]"/>
      <dgm:spPr>
        <a:solidFill>
          <a:schemeClr val="tx2"/>
        </a:solidFill>
      </dgm:spPr>
      <dgm:t>
        <a:bodyPr/>
        <a:lstStyle/>
        <a:p>
          <a:pPr algn="l"/>
          <a:r>
            <a:rPr lang="en-AU" b="1" dirty="0" smtClean="0"/>
            <a:t>Do all of your preferences have the same major offer round date? </a:t>
          </a:r>
          <a:endParaRPr lang="en-AU" b="1" dirty="0"/>
        </a:p>
      </dgm:t>
    </dgm:pt>
    <dgm:pt modelId="{D6B54C8B-731A-4A85-BFCB-B1EAF99BC87E}" type="parTrans" cxnId="{A0ED5975-1AE0-413B-B197-BB0BBBC40EF0}">
      <dgm:prSet/>
      <dgm:spPr/>
      <dgm:t>
        <a:bodyPr/>
        <a:lstStyle/>
        <a:p>
          <a:endParaRPr lang="en-AU"/>
        </a:p>
      </dgm:t>
    </dgm:pt>
    <dgm:pt modelId="{F9877494-186A-470A-B321-FCD0B0412591}" type="sibTrans" cxnId="{A0ED5975-1AE0-413B-B197-BB0BBBC40EF0}">
      <dgm:prSet/>
      <dgm:spPr>
        <a:solidFill>
          <a:schemeClr val="accent1">
            <a:lumMod val="60000"/>
            <a:lumOff val="40000"/>
            <a:alpha val="90000"/>
          </a:schemeClr>
        </a:solidFill>
        <a:ln>
          <a:solidFill>
            <a:schemeClr val="tx2">
              <a:lumMod val="40000"/>
              <a:lumOff val="60000"/>
              <a:alpha val="90000"/>
            </a:schemeClr>
          </a:solidFill>
        </a:ln>
      </dgm:spPr>
      <dgm:t>
        <a:bodyPr/>
        <a:lstStyle/>
        <a:p>
          <a:endParaRPr lang="en-AU"/>
        </a:p>
      </dgm:t>
    </dgm:pt>
    <dgm:pt modelId="{A40BB102-B593-40C5-9ABC-601581825865}">
      <dgm:prSet phldrT="[Text]" custT="1"/>
      <dgm:spPr>
        <a:solidFill>
          <a:schemeClr val="tx2"/>
        </a:solidFill>
      </dgm:spPr>
      <dgm:t>
        <a:bodyPr/>
        <a:lstStyle/>
        <a:p>
          <a:pPr algn="ctr"/>
          <a:r>
            <a:rPr lang="en-AU" sz="3600" dirty="0" smtClean="0"/>
            <a:t>No</a:t>
          </a:r>
          <a:endParaRPr lang="en-AU" sz="3600" dirty="0"/>
        </a:p>
      </dgm:t>
    </dgm:pt>
    <dgm:pt modelId="{F6A1260D-101B-4F70-BBE8-DBE1EB370CA5}" type="parTrans" cxnId="{11BD4B4F-6FF6-4DEE-A1B1-6405F973CFF8}">
      <dgm:prSet/>
      <dgm:spPr/>
      <dgm:t>
        <a:bodyPr/>
        <a:lstStyle/>
        <a:p>
          <a:endParaRPr lang="en-AU"/>
        </a:p>
      </dgm:t>
    </dgm:pt>
    <dgm:pt modelId="{E75042F6-9822-40F1-9456-E2B467636FFE}" type="sibTrans" cxnId="{11BD4B4F-6FF6-4DEE-A1B1-6405F973CFF8}">
      <dgm:prSet/>
      <dgm:spPr>
        <a:solidFill>
          <a:schemeClr val="accent1">
            <a:lumMod val="60000"/>
            <a:lumOff val="40000"/>
            <a:alpha val="90000"/>
          </a:schemeClr>
        </a:solidFill>
        <a:ln>
          <a:solidFill>
            <a:schemeClr val="tx2">
              <a:lumMod val="40000"/>
              <a:lumOff val="60000"/>
              <a:alpha val="90000"/>
            </a:schemeClr>
          </a:solidFill>
        </a:ln>
      </dgm:spPr>
      <dgm:t>
        <a:bodyPr/>
        <a:lstStyle/>
        <a:p>
          <a:endParaRPr lang="en-AU"/>
        </a:p>
      </dgm:t>
    </dgm:pt>
    <dgm:pt modelId="{37497FAF-24C7-45A8-8060-1658B99D16A7}">
      <dgm:prSet phldrT="[Text]" custT="1"/>
      <dgm:spPr>
        <a:solidFill>
          <a:schemeClr val="tx2"/>
        </a:solidFill>
      </dgm:spPr>
      <dgm:t>
        <a:bodyPr/>
        <a:lstStyle/>
        <a:p>
          <a:pPr algn="ctr"/>
          <a:r>
            <a:rPr lang="en-AU" sz="2400" b="1" dirty="0" smtClean="0">
              <a:solidFill>
                <a:srgbClr val="FF0000"/>
              </a:solidFill>
            </a:rPr>
            <a:t>Re-order according to major offer round date</a:t>
          </a:r>
          <a:endParaRPr lang="en-AU" sz="2400" b="1" dirty="0">
            <a:solidFill>
              <a:srgbClr val="FF0000"/>
            </a:solidFill>
          </a:endParaRPr>
        </a:p>
      </dgm:t>
    </dgm:pt>
    <dgm:pt modelId="{65FFC2E3-3620-4E0F-A400-4C5B331592DA}" type="parTrans" cxnId="{2B808F98-5CB2-4D9F-B878-4EAC967A99F5}">
      <dgm:prSet/>
      <dgm:spPr/>
      <dgm:t>
        <a:bodyPr/>
        <a:lstStyle/>
        <a:p>
          <a:endParaRPr lang="en-AU"/>
        </a:p>
      </dgm:t>
    </dgm:pt>
    <dgm:pt modelId="{F9F758BE-A461-4CD9-B124-60BD44EC7137}" type="sibTrans" cxnId="{2B808F98-5CB2-4D9F-B878-4EAC967A99F5}">
      <dgm:prSet/>
      <dgm:spPr/>
      <dgm:t>
        <a:bodyPr/>
        <a:lstStyle/>
        <a:p>
          <a:endParaRPr lang="en-AU"/>
        </a:p>
      </dgm:t>
    </dgm:pt>
    <dgm:pt modelId="{60B13B5F-085D-486D-B643-89570977627A}" type="pres">
      <dgm:prSet presAssocID="{D0056421-DF3F-4970-9680-CF07FBED165A}" presName="outerComposite" presStyleCnt="0">
        <dgm:presLayoutVars>
          <dgm:chMax val="5"/>
          <dgm:dir/>
          <dgm:resizeHandles val="exact"/>
        </dgm:presLayoutVars>
      </dgm:prSet>
      <dgm:spPr/>
      <dgm:t>
        <a:bodyPr/>
        <a:lstStyle/>
        <a:p>
          <a:endParaRPr lang="en-AU"/>
        </a:p>
      </dgm:t>
    </dgm:pt>
    <dgm:pt modelId="{80FAA9FB-18A9-4EA9-A98A-C0CC5EDF6776}" type="pres">
      <dgm:prSet presAssocID="{D0056421-DF3F-4970-9680-CF07FBED165A}" presName="dummyMaxCanvas" presStyleCnt="0">
        <dgm:presLayoutVars/>
      </dgm:prSet>
      <dgm:spPr/>
    </dgm:pt>
    <dgm:pt modelId="{CF296887-6449-4D2F-A55D-6EFD92F47C30}" type="pres">
      <dgm:prSet presAssocID="{D0056421-DF3F-4970-9680-CF07FBED165A}" presName="ThreeNodes_1" presStyleLbl="node1" presStyleIdx="0" presStyleCnt="3" custScaleX="103516" custScaleY="109209" custLinFactNeighborX="6186" custLinFactNeighborY="-1513">
        <dgm:presLayoutVars>
          <dgm:bulletEnabled val="1"/>
        </dgm:presLayoutVars>
      </dgm:prSet>
      <dgm:spPr/>
      <dgm:t>
        <a:bodyPr/>
        <a:lstStyle/>
        <a:p>
          <a:endParaRPr lang="en-AU"/>
        </a:p>
      </dgm:t>
    </dgm:pt>
    <dgm:pt modelId="{C2D5B138-EFC1-4F21-A967-ABEABDED5691}" type="pres">
      <dgm:prSet presAssocID="{D0056421-DF3F-4970-9680-CF07FBED165A}" presName="ThreeNodes_2" presStyleLbl="node1" presStyleIdx="1" presStyleCnt="3" custScaleX="103489" custScaleY="60174" custLinFactNeighborX="-2653" custLinFactNeighborY="-14756">
        <dgm:presLayoutVars>
          <dgm:bulletEnabled val="1"/>
        </dgm:presLayoutVars>
      </dgm:prSet>
      <dgm:spPr/>
      <dgm:t>
        <a:bodyPr/>
        <a:lstStyle/>
        <a:p>
          <a:endParaRPr lang="en-AU"/>
        </a:p>
      </dgm:t>
    </dgm:pt>
    <dgm:pt modelId="{98A21D97-EFA2-4FA1-814B-4209C432D5AB}" type="pres">
      <dgm:prSet presAssocID="{D0056421-DF3F-4970-9680-CF07FBED165A}" presName="ThreeNodes_3" presStyleLbl="node1" presStyleIdx="2" presStyleCnt="3" custScaleX="103674" custScaleY="117093" custLinFactNeighborX="-10651" custLinFactNeighborY="-13258">
        <dgm:presLayoutVars>
          <dgm:bulletEnabled val="1"/>
        </dgm:presLayoutVars>
      </dgm:prSet>
      <dgm:spPr/>
      <dgm:t>
        <a:bodyPr/>
        <a:lstStyle/>
        <a:p>
          <a:endParaRPr lang="en-AU"/>
        </a:p>
      </dgm:t>
    </dgm:pt>
    <dgm:pt modelId="{B5A35778-600D-4DC6-9F2F-D95E4722202F}" type="pres">
      <dgm:prSet presAssocID="{D0056421-DF3F-4970-9680-CF07FBED165A}" presName="ThreeConn_1-2" presStyleLbl="fgAccFollowNode1" presStyleIdx="0" presStyleCnt="2" custLinFactNeighborX="-54032" custLinFactNeighborY="-6096">
        <dgm:presLayoutVars>
          <dgm:bulletEnabled val="1"/>
        </dgm:presLayoutVars>
      </dgm:prSet>
      <dgm:spPr/>
      <dgm:t>
        <a:bodyPr/>
        <a:lstStyle/>
        <a:p>
          <a:endParaRPr lang="en-AU"/>
        </a:p>
      </dgm:t>
    </dgm:pt>
    <dgm:pt modelId="{5AE98B1A-E698-4B73-B931-24FEFEAFBEC1}" type="pres">
      <dgm:prSet presAssocID="{D0056421-DF3F-4970-9680-CF07FBED165A}" presName="ThreeConn_2-3" presStyleLbl="fgAccFollowNode1" presStyleIdx="1" presStyleCnt="2" custLinFactX="-17919" custLinFactNeighborX="-100000" custLinFactNeighborY="-8124">
        <dgm:presLayoutVars>
          <dgm:bulletEnabled val="1"/>
        </dgm:presLayoutVars>
      </dgm:prSet>
      <dgm:spPr/>
      <dgm:t>
        <a:bodyPr/>
        <a:lstStyle/>
        <a:p>
          <a:endParaRPr lang="en-AU"/>
        </a:p>
      </dgm:t>
    </dgm:pt>
    <dgm:pt modelId="{96AEAC8C-9548-4E2B-A64D-F3506D0FCAD0}" type="pres">
      <dgm:prSet presAssocID="{D0056421-DF3F-4970-9680-CF07FBED165A}" presName="ThreeNodes_1_text" presStyleLbl="node1" presStyleIdx="2" presStyleCnt="3">
        <dgm:presLayoutVars>
          <dgm:bulletEnabled val="1"/>
        </dgm:presLayoutVars>
      </dgm:prSet>
      <dgm:spPr/>
      <dgm:t>
        <a:bodyPr/>
        <a:lstStyle/>
        <a:p>
          <a:endParaRPr lang="en-AU"/>
        </a:p>
      </dgm:t>
    </dgm:pt>
    <dgm:pt modelId="{4B542475-C610-4323-853A-5A7A0AF957B7}" type="pres">
      <dgm:prSet presAssocID="{D0056421-DF3F-4970-9680-CF07FBED165A}" presName="ThreeNodes_2_text" presStyleLbl="node1" presStyleIdx="2" presStyleCnt="3">
        <dgm:presLayoutVars>
          <dgm:bulletEnabled val="1"/>
        </dgm:presLayoutVars>
      </dgm:prSet>
      <dgm:spPr/>
      <dgm:t>
        <a:bodyPr/>
        <a:lstStyle/>
        <a:p>
          <a:endParaRPr lang="en-AU"/>
        </a:p>
      </dgm:t>
    </dgm:pt>
    <dgm:pt modelId="{C73ABD0B-202A-4B92-8A56-0B9D61681608}" type="pres">
      <dgm:prSet presAssocID="{D0056421-DF3F-4970-9680-CF07FBED165A}" presName="ThreeNodes_3_text" presStyleLbl="node1" presStyleIdx="2" presStyleCnt="3">
        <dgm:presLayoutVars>
          <dgm:bulletEnabled val="1"/>
        </dgm:presLayoutVars>
      </dgm:prSet>
      <dgm:spPr/>
      <dgm:t>
        <a:bodyPr/>
        <a:lstStyle/>
        <a:p>
          <a:endParaRPr lang="en-AU"/>
        </a:p>
      </dgm:t>
    </dgm:pt>
  </dgm:ptLst>
  <dgm:cxnLst>
    <dgm:cxn modelId="{8CF904DA-86C2-4171-A9D1-56388FB1CD42}" type="presOf" srcId="{A1517E97-2D70-4315-8D1D-B9C93CEA4C6B}" destId="{96AEAC8C-9548-4E2B-A64D-F3506D0FCAD0}" srcOrd="1" destOrd="0" presId="urn:microsoft.com/office/officeart/2005/8/layout/vProcess5"/>
    <dgm:cxn modelId="{2EEE9AC6-43F7-498D-A508-86001EF39ED7}" type="presOf" srcId="{A1517E97-2D70-4315-8D1D-B9C93CEA4C6B}" destId="{CF296887-6449-4D2F-A55D-6EFD92F47C30}" srcOrd="0" destOrd="0" presId="urn:microsoft.com/office/officeart/2005/8/layout/vProcess5"/>
    <dgm:cxn modelId="{3CCF5073-C4D8-4AB5-B69A-91B935A623D1}" type="presOf" srcId="{37497FAF-24C7-45A8-8060-1658B99D16A7}" destId="{98A21D97-EFA2-4FA1-814B-4209C432D5AB}" srcOrd="0" destOrd="0" presId="urn:microsoft.com/office/officeart/2005/8/layout/vProcess5"/>
    <dgm:cxn modelId="{989C72DE-8DC8-4FE8-AE95-B46DFFBAACC5}" type="presOf" srcId="{A40BB102-B593-40C5-9ABC-601581825865}" destId="{C2D5B138-EFC1-4F21-A967-ABEABDED5691}" srcOrd="0" destOrd="0" presId="urn:microsoft.com/office/officeart/2005/8/layout/vProcess5"/>
    <dgm:cxn modelId="{0E800FF5-59F5-420B-B666-D8D8D8366D05}" type="presOf" srcId="{D0056421-DF3F-4970-9680-CF07FBED165A}" destId="{60B13B5F-085D-486D-B643-89570977627A}" srcOrd="0" destOrd="0" presId="urn:microsoft.com/office/officeart/2005/8/layout/vProcess5"/>
    <dgm:cxn modelId="{9D6195C5-8DFB-4801-A079-51463056056A}" type="presOf" srcId="{E75042F6-9822-40F1-9456-E2B467636FFE}" destId="{5AE98B1A-E698-4B73-B931-24FEFEAFBEC1}" srcOrd="0" destOrd="0" presId="urn:microsoft.com/office/officeart/2005/8/layout/vProcess5"/>
    <dgm:cxn modelId="{87381CC9-F403-45A3-8DF6-86D3B6E73362}" type="presOf" srcId="{F9877494-186A-470A-B321-FCD0B0412591}" destId="{B5A35778-600D-4DC6-9F2F-D95E4722202F}" srcOrd="0" destOrd="0" presId="urn:microsoft.com/office/officeart/2005/8/layout/vProcess5"/>
    <dgm:cxn modelId="{D90C0683-9659-449C-89A9-78D6743C7C2A}" type="presOf" srcId="{37497FAF-24C7-45A8-8060-1658B99D16A7}" destId="{C73ABD0B-202A-4B92-8A56-0B9D61681608}" srcOrd="1" destOrd="0" presId="urn:microsoft.com/office/officeart/2005/8/layout/vProcess5"/>
    <dgm:cxn modelId="{D290726E-1BC8-461F-91FA-4B7836178018}" type="presOf" srcId="{A40BB102-B593-40C5-9ABC-601581825865}" destId="{4B542475-C610-4323-853A-5A7A0AF957B7}" srcOrd="1" destOrd="0" presId="urn:microsoft.com/office/officeart/2005/8/layout/vProcess5"/>
    <dgm:cxn modelId="{11BD4B4F-6FF6-4DEE-A1B1-6405F973CFF8}" srcId="{D0056421-DF3F-4970-9680-CF07FBED165A}" destId="{A40BB102-B593-40C5-9ABC-601581825865}" srcOrd="1" destOrd="0" parTransId="{F6A1260D-101B-4F70-BBE8-DBE1EB370CA5}" sibTransId="{E75042F6-9822-40F1-9456-E2B467636FFE}"/>
    <dgm:cxn modelId="{2B808F98-5CB2-4D9F-B878-4EAC967A99F5}" srcId="{D0056421-DF3F-4970-9680-CF07FBED165A}" destId="{37497FAF-24C7-45A8-8060-1658B99D16A7}" srcOrd="2" destOrd="0" parTransId="{65FFC2E3-3620-4E0F-A400-4C5B331592DA}" sibTransId="{F9F758BE-A461-4CD9-B124-60BD44EC7137}"/>
    <dgm:cxn modelId="{A0ED5975-1AE0-413B-B197-BB0BBBC40EF0}" srcId="{D0056421-DF3F-4970-9680-CF07FBED165A}" destId="{A1517E97-2D70-4315-8D1D-B9C93CEA4C6B}" srcOrd="0" destOrd="0" parTransId="{D6B54C8B-731A-4A85-BFCB-B1EAF99BC87E}" sibTransId="{F9877494-186A-470A-B321-FCD0B0412591}"/>
    <dgm:cxn modelId="{198446B8-0A92-4B1C-B6E5-017B323A5D45}" type="presParOf" srcId="{60B13B5F-085D-486D-B643-89570977627A}" destId="{80FAA9FB-18A9-4EA9-A98A-C0CC5EDF6776}" srcOrd="0" destOrd="0" presId="urn:microsoft.com/office/officeart/2005/8/layout/vProcess5"/>
    <dgm:cxn modelId="{93B1972E-5128-464E-9082-ABEA272901EE}" type="presParOf" srcId="{60B13B5F-085D-486D-B643-89570977627A}" destId="{CF296887-6449-4D2F-A55D-6EFD92F47C30}" srcOrd="1" destOrd="0" presId="urn:microsoft.com/office/officeart/2005/8/layout/vProcess5"/>
    <dgm:cxn modelId="{8A8048D6-79D0-4F8D-9470-063DE3151990}" type="presParOf" srcId="{60B13B5F-085D-486D-B643-89570977627A}" destId="{C2D5B138-EFC1-4F21-A967-ABEABDED5691}" srcOrd="2" destOrd="0" presId="urn:microsoft.com/office/officeart/2005/8/layout/vProcess5"/>
    <dgm:cxn modelId="{2245AA17-9648-4026-A45C-9EEF42E7E576}" type="presParOf" srcId="{60B13B5F-085D-486D-B643-89570977627A}" destId="{98A21D97-EFA2-4FA1-814B-4209C432D5AB}" srcOrd="3" destOrd="0" presId="urn:microsoft.com/office/officeart/2005/8/layout/vProcess5"/>
    <dgm:cxn modelId="{F8617640-857D-41AE-B551-9A58FC7E462F}" type="presParOf" srcId="{60B13B5F-085D-486D-B643-89570977627A}" destId="{B5A35778-600D-4DC6-9F2F-D95E4722202F}" srcOrd="4" destOrd="0" presId="urn:microsoft.com/office/officeart/2005/8/layout/vProcess5"/>
    <dgm:cxn modelId="{3B57AE3E-DB22-41E8-BDEC-28E11833AF10}" type="presParOf" srcId="{60B13B5F-085D-486D-B643-89570977627A}" destId="{5AE98B1A-E698-4B73-B931-24FEFEAFBEC1}" srcOrd="5" destOrd="0" presId="urn:microsoft.com/office/officeart/2005/8/layout/vProcess5"/>
    <dgm:cxn modelId="{218582D3-4FCE-4F7D-9E6B-BB43EC9A9012}" type="presParOf" srcId="{60B13B5F-085D-486D-B643-89570977627A}" destId="{96AEAC8C-9548-4E2B-A64D-F3506D0FCAD0}" srcOrd="6" destOrd="0" presId="urn:microsoft.com/office/officeart/2005/8/layout/vProcess5"/>
    <dgm:cxn modelId="{EA12C4B2-3D40-4C62-AB9B-03481997EBDC}" type="presParOf" srcId="{60B13B5F-085D-486D-B643-89570977627A}" destId="{4B542475-C610-4323-853A-5A7A0AF957B7}" srcOrd="7" destOrd="0" presId="urn:microsoft.com/office/officeart/2005/8/layout/vProcess5"/>
    <dgm:cxn modelId="{37E72D61-5AE0-4664-86C3-3D0F1DE76FBB}" type="presParOf" srcId="{60B13B5F-085D-486D-B643-89570977627A}" destId="{C73ABD0B-202A-4B92-8A56-0B9D61681608}"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9FDEF-F2B6-4498-A9AD-0B322399B468}">
      <dsp:nvSpPr>
        <dsp:cNvPr id="0" name=""/>
        <dsp:cNvSpPr/>
      </dsp:nvSpPr>
      <dsp:spPr>
        <a:xfrm>
          <a:off x="4" y="0"/>
          <a:ext cx="8964483" cy="452596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546D4A-E1C6-4C66-A6E6-1322D33DE52E}">
      <dsp:nvSpPr>
        <dsp:cNvPr id="0" name=""/>
        <dsp:cNvSpPr/>
      </dsp:nvSpPr>
      <dsp:spPr>
        <a:xfrm>
          <a:off x="0" y="1728184"/>
          <a:ext cx="1926269" cy="1003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t>2 Steps: </a:t>
          </a:r>
          <a:endParaRPr lang="en-AU" sz="2000" b="1" kern="1200" dirty="0"/>
        </a:p>
      </dsp:txBody>
      <dsp:txXfrm>
        <a:off x="49003" y="1777187"/>
        <a:ext cx="1828263" cy="905834"/>
      </dsp:txXfrm>
    </dsp:sp>
    <dsp:sp modelId="{063BE2C3-F3C8-4AF3-94B8-4F32D133ABF0}">
      <dsp:nvSpPr>
        <dsp:cNvPr id="0" name=""/>
        <dsp:cNvSpPr/>
      </dsp:nvSpPr>
      <dsp:spPr>
        <a:xfrm>
          <a:off x="1972861" y="1296145"/>
          <a:ext cx="2572712" cy="19340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1" kern="1200" dirty="0" smtClean="0"/>
            <a:t>Step 1</a:t>
          </a:r>
        </a:p>
        <a:p>
          <a:pPr lvl="0" algn="ctr" defTabSz="1066800">
            <a:lnSpc>
              <a:spcPct val="90000"/>
            </a:lnSpc>
            <a:spcBef>
              <a:spcPct val="0"/>
            </a:spcBef>
            <a:spcAft>
              <a:spcPct val="35000"/>
            </a:spcAft>
          </a:pPr>
          <a:r>
            <a:rPr lang="en-AU" sz="2000" kern="1200" dirty="0" smtClean="0"/>
            <a:t>List your preferred order</a:t>
          </a:r>
          <a:endParaRPr lang="en-AU" sz="2000" kern="1200" dirty="0"/>
        </a:p>
      </dsp:txBody>
      <dsp:txXfrm>
        <a:off x="2067273" y="1390557"/>
        <a:ext cx="2383888" cy="1745210"/>
      </dsp:txXfrm>
    </dsp:sp>
    <dsp:sp modelId="{0AE79580-38AA-43AD-B047-5304F9B82AE2}">
      <dsp:nvSpPr>
        <dsp:cNvPr id="0" name=""/>
        <dsp:cNvSpPr/>
      </dsp:nvSpPr>
      <dsp:spPr>
        <a:xfrm>
          <a:off x="4680505" y="864096"/>
          <a:ext cx="3850239" cy="2818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1" kern="1200" dirty="0" smtClean="0"/>
            <a:t>Step 2</a:t>
          </a:r>
        </a:p>
        <a:p>
          <a:pPr lvl="0" algn="ctr" defTabSz="1066800">
            <a:lnSpc>
              <a:spcPct val="90000"/>
            </a:lnSpc>
            <a:spcBef>
              <a:spcPct val="0"/>
            </a:spcBef>
            <a:spcAft>
              <a:spcPct val="35000"/>
            </a:spcAft>
          </a:pPr>
          <a:r>
            <a:rPr lang="en-AU" sz="2000" kern="1200" dirty="0" smtClean="0"/>
            <a:t>Check the major offer round for each preference. </a:t>
          </a:r>
        </a:p>
        <a:p>
          <a:pPr lvl="0" algn="ctr" defTabSz="1066800">
            <a:lnSpc>
              <a:spcPct val="90000"/>
            </a:lnSpc>
            <a:spcBef>
              <a:spcPct val="0"/>
            </a:spcBef>
            <a:spcAft>
              <a:spcPct val="35000"/>
            </a:spcAft>
          </a:pPr>
          <a:endParaRPr lang="en-AU" sz="2000" kern="1200" dirty="0" smtClean="0"/>
        </a:p>
        <a:p>
          <a:pPr lvl="0" algn="ctr" defTabSz="1066800">
            <a:lnSpc>
              <a:spcPct val="90000"/>
            </a:lnSpc>
            <a:spcBef>
              <a:spcPct val="0"/>
            </a:spcBef>
            <a:spcAft>
              <a:spcPct val="35000"/>
            </a:spcAft>
          </a:pPr>
          <a:r>
            <a:rPr lang="en-AU" sz="2000" kern="1200" dirty="0" smtClean="0"/>
            <a:t>Reorder if necessary according to major offer round date</a:t>
          </a:r>
        </a:p>
        <a:p>
          <a:pPr lvl="0" algn="ctr" defTabSz="1066800">
            <a:lnSpc>
              <a:spcPct val="90000"/>
            </a:lnSpc>
            <a:spcBef>
              <a:spcPct val="0"/>
            </a:spcBef>
            <a:spcAft>
              <a:spcPct val="35000"/>
            </a:spcAft>
          </a:pPr>
          <a:endParaRPr lang="en-AU" sz="1300" kern="1200" dirty="0"/>
        </a:p>
      </dsp:txBody>
      <dsp:txXfrm>
        <a:off x="4818092" y="1001683"/>
        <a:ext cx="3575065" cy="254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6887-6449-4D2F-A55D-6EFD92F47C30}">
      <dsp:nvSpPr>
        <dsp:cNvPr id="0" name=""/>
        <dsp:cNvSpPr/>
      </dsp:nvSpPr>
      <dsp:spPr>
        <a:xfrm>
          <a:off x="238180" y="-75829"/>
          <a:ext cx="5618204" cy="125940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AU" sz="2200" b="1" kern="1200" dirty="0" smtClean="0"/>
            <a:t>Do all of your preferences have the same major offer round date? </a:t>
          </a:r>
          <a:endParaRPr lang="en-AU" sz="2200" b="1" kern="1200" dirty="0"/>
        </a:p>
      </dsp:txBody>
      <dsp:txXfrm>
        <a:off x="275067" y="-38942"/>
        <a:ext cx="4326203" cy="1185633"/>
      </dsp:txXfrm>
    </dsp:sp>
    <dsp:sp modelId="{C2D5B138-EFC1-4F21-A967-ABEABDED5691}">
      <dsp:nvSpPr>
        <dsp:cNvPr id="0" name=""/>
        <dsp:cNvSpPr/>
      </dsp:nvSpPr>
      <dsp:spPr>
        <a:xfrm>
          <a:off x="238073" y="1382151"/>
          <a:ext cx="5616739" cy="69393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Yes</a:t>
          </a:r>
          <a:endParaRPr lang="en-AU" sz="3600" kern="1200" dirty="0"/>
        </a:p>
      </dsp:txBody>
      <dsp:txXfrm>
        <a:off x="258398" y="1402476"/>
        <a:ext cx="4304756" cy="653281"/>
      </dsp:txXfrm>
    </dsp:sp>
    <dsp:sp modelId="{98A21D97-EFA2-4FA1-814B-4209C432D5AB}">
      <dsp:nvSpPr>
        <dsp:cNvPr id="0" name=""/>
        <dsp:cNvSpPr/>
      </dsp:nvSpPr>
      <dsp:spPr>
        <a:xfrm>
          <a:off x="277857" y="2416638"/>
          <a:ext cx="5626780" cy="135032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t>Enter your preferences </a:t>
          </a:r>
        </a:p>
        <a:p>
          <a:pPr lvl="0" algn="ctr" defTabSz="889000">
            <a:lnSpc>
              <a:spcPct val="90000"/>
            </a:lnSpc>
            <a:spcBef>
              <a:spcPct val="0"/>
            </a:spcBef>
            <a:spcAft>
              <a:spcPct val="35000"/>
            </a:spcAft>
          </a:pPr>
          <a:r>
            <a:rPr lang="en-AU" sz="2000" b="1" kern="1200" dirty="0" smtClean="0"/>
            <a:t>in their current order:</a:t>
          </a:r>
        </a:p>
        <a:p>
          <a:pPr lvl="0" algn="ctr" defTabSz="889000">
            <a:lnSpc>
              <a:spcPct val="90000"/>
            </a:lnSpc>
            <a:spcBef>
              <a:spcPct val="0"/>
            </a:spcBef>
            <a:spcAft>
              <a:spcPct val="35000"/>
            </a:spcAft>
          </a:pPr>
          <a:r>
            <a:rPr lang="en-AU" sz="2000" b="1" kern="1200" dirty="0" smtClean="0"/>
            <a:t>Ideal – Realistic – Foot-in-the-door</a:t>
          </a:r>
          <a:endParaRPr lang="en-AU" sz="2000" b="1" kern="1200" dirty="0"/>
        </a:p>
      </dsp:txBody>
      <dsp:txXfrm>
        <a:off x="317407" y="2456188"/>
        <a:ext cx="4274074" cy="1271226"/>
      </dsp:txXfrm>
    </dsp:sp>
    <dsp:sp modelId="{B5A35778-600D-4DC6-9F2F-D95E4722202F}">
      <dsp:nvSpPr>
        <dsp:cNvPr id="0" name=""/>
        <dsp:cNvSpPr/>
      </dsp:nvSpPr>
      <dsp:spPr>
        <a:xfrm>
          <a:off x="4270633" y="806091"/>
          <a:ext cx="749585" cy="749585"/>
        </a:xfrm>
        <a:prstGeom prst="downArrow">
          <a:avLst>
            <a:gd name="adj1" fmla="val 55000"/>
            <a:gd name="adj2" fmla="val 45000"/>
          </a:avLst>
        </a:prstGeom>
        <a:solidFill>
          <a:schemeClr val="accent1">
            <a:lumMod val="60000"/>
            <a:lumOff val="4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AU" sz="3400" kern="1200" dirty="0"/>
        </a:p>
      </dsp:txBody>
      <dsp:txXfrm>
        <a:off x="4439290" y="806091"/>
        <a:ext cx="412271" cy="564063"/>
      </dsp:txXfrm>
    </dsp:sp>
    <dsp:sp modelId="{5AE98B1A-E698-4B73-B931-24FEFEAFBEC1}">
      <dsp:nvSpPr>
        <dsp:cNvPr id="0" name=""/>
        <dsp:cNvSpPr/>
      </dsp:nvSpPr>
      <dsp:spPr>
        <a:xfrm>
          <a:off x="4270631" y="2128612"/>
          <a:ext cx="749585" cy="749585"/>
        </a:xfrm>
        <a:prstGeom prst="downArrow">
          <a:avLst>
            <a:gd name="adj1" fmla="val 55000"/>
            <a:gd name="adj2" fmla="val 45000"/>
          </a:avLst>
        </a:prstGeom>
        <a:solidFill>
          <a:schemeClr val="accent1">
            <a:lumMod val="60000"/>
            <a:lumOff val="4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AU" sz="3400" kern="1200" dirty="0"/>
        </a:p>
      </dsp:txBody>
      <dsp:txXfrm>
        <a:off x="4439288" y="2128612"/>
        <a:ext cx="412271" cy="5640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296887-6449-4D2F-A55D-6EFD92F47C30}">
      <dsp:nvSpPr>
        <dsp:cNvPr id="0" name=""/>
        <dsp:cNvSpPr/>
      </dsp:nvSpPr>
      <dsp:spPr>
        <a:xfrm>
          <a:off x="238180" y="-75829"/>
          <a:ext cx="5618204" cy="1259407"/>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AU" sz="2200" b="1" kern="1200" dirty="0" smtClean="0"/>
            <a:t>Do all of your preferences have the same major offer round date? </a:t>
          </a:r>
          <a:endParaRPr lang="en-AU" sz="2200" b="1" kern="1200" dirty="0"/>
        </a:p>
      </dsp:txBody>
      <dsp:txXfrm>
        <a:off x="275067" y="-38942"/>
        <a:ext cx="4326203" cy="1185633"/>
      </dsp:txXfrm>
    </dsp:sp>
    <dsp:sp modelId="{C2D5B138-EFC1-4F21-A967-ABEABDED5691}">
      <dsp:nvSpPr>
        <dsp:cNvPr id="0" name=""/>
        <dsp:cNvSpPr/>
      </dsp:nvSpPr>
      <dsp:spPr>
        <a:xfrm>
          <a:off x="238073" y="1382151"/>
          <a:ext cx="5616739" cy="693931"/>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AU" sz="3600" kern="1200" dirty="0" smtClean="0"/>
            <a:t>No</a:t>
          </a:r>
          <a:endParaRPr lang="en-AU" sz="3600" kern="1200" dirty="0"/>
        </a:p>
      </dsp:txBody>
      <dsp:txXfrm>
        <a:off x="258398" y="1402476"/>
        <a:ext cx="4304756" cy="653281"/>
      </dsp:txXfrm>
    </dsp:sp>
    <dsp:sp modelId="{98A21D97-EFA2-4FA1-814B-4209C432D5AB}">
      <dsp:nvSpPr>
        <dsp:cNvPr id="0" name=""/>
        <dsp:cNvSpPr/>
      </dsp:nvSpPr>
      <dsp:spPr>
        <a:xfrm>
          <a:off x="277857" y="2416638"/>
          <a:ext cx="5626780" cy="1350326"/>
        </a:xfrm>
        <a:prstGeom prst="roundRect">
          <a:avLst>
            <a:gd name="adj" fmla="val 10000"/>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400" b="1" kern="1200" dirty="0" smtClean="0">
              <a:solidFill>
                <a:srgbClr val="FF0000"/>
              </a:solidFill>
            </a:rPr>
            <a:t>Re-order according to major offer round date</a:t>
          </a:r>
          <a:endParaRPr lang="en-AU" sz="2400" b="1" kern="1200" dirty="0">
            <a:solidFill>
              <a:srgbClr val="FF0000"/>
            </a:solidFill>
          </a:endParaRPr>
        </a:p>
      </dsp:txBody>
      <dsp:txXfrm>
        <a:off x="317407" y="2456188"/>
        <a:ext cx="4274074" cy="1271226"/>
      </dsp:txXfrm>
    </dsp:sp>
    <dsp:sp modelId="{B5A35778-600D-4DC6-9F2F-D95E4722202F}">
      <dsp:nvSpPr>
        <dsp:cNvPr id="0" name=""/>
        <dsp:cNvSpPr/>
      </dsp:nvSpPr>
      <dsp:spPr>
        <a:xfrm>
          <a:off x="4270633" y="806091"/>
          <a:ext cx="749585" cy="749585"/>
        </a:xfrm>
        <a:prstGeom prst="downArrow">
          <a:avLst>
            <a:gd name="adj1" fmla="val 55000"/>
            <a:gd name="adj2" fmla="val 45000"/>
          </a:avLst>
        </a:prstGeom>
        <a:solidFill>
          <a:schemeClr val="accent1">
            <a:lumMod val="60000"/>
            <a:lumOff val="4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AU" sz="3400" kern="1200"/>
        </a:p>
      </dsp:txBody>
      <dsp:txXfrm>
        <a:off x="4439290" y="806091"/>
        <a:ext cx="412271" cy="564063"/>
      </dsp:txXfrm>
    </dsp:sp>
    <dsp:sp modelId="{5AE98B1A-E698-4B73-B931-24FEFEAFBEC1}">
      <dsp:nvSpPr>
        <dsp:cNvPr id="0" name=""/>
        <dsp:cNvSpPr/>
      </dsp:nvSpPr>
      <dsp:spPr>
        <a:xfrm>
          <a:off x="4270631" y="2128612"/>
          <a:ext cx="749585" cy="749585"/>
        </a:xfrm>
        <a:prstGeom prst="downArrow">
          <a:avLst>
            <a:gd name="adj1" fmla="val 55000"/>
            <a:gd name="adj2" fmla="val 45000"/>
          </a:avLst>
        </a:prstGeom>
        <a:solidFill>
          <a:schemeClr val="accent1">
            <a:lumMod val="60000"/>
            <a:lumOff val="40000"/>
            <a:alpha val="90000"/>
          </a:schemeClr>
        </a:solidFill>
        <a:ln w="25400" cap="flat" cmpd="sng" algn="ctr">
          <a:solidFill>
            <a:schemeClr val="tx2">
              <a:lumMod val="40000"/>
              <a:lumOff val="6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en-AU" sz="3400" kern="1200"/>
        </a:p>
      </dsp:txBody>
      <dsp:txXfrm>
        <a:off x="4439288" y="2128612"/>
        <a:ext cx="412271" cy="56406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BB0707-B940-4A49-ACB7-A33240C9DCE9}" type="datetimeFigureOut">
              <a:rPr lang="en-AU" smtClean="0"/>
              <a:t>1/07/2014</a:t>
            </a:fld>
            <a:endParaRPr lang="en-AU" dirty="0"/>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82536F-E5E8-4EAB-8115-D951CE58588A}" type="slidenum">
              <a:rPr lang="en-AU" smtClean="0"/>
              <a:t>‹#›</a:t>
            </a:fld>
            <a:endParaRPr lang="en-AU" dirty="0"/>
          </a:p>
        </p:txBody>
      </p:sp>
    </p:spTree>
    <p:extLst>
      <p:ext uri="{BB962C8B-B14F-4D97-AF65-F5344CB8AC3E}">
        <p14:creationId xmlns:p14="http://schemas.microsoft.com/office/powerpoint/2010/main" val="838703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82536F-E5E8-4EAB-8115-D951CE58588A}" type="slidenum">
              <a:rPr lang="en-AU" smtClean="0"/>
              <a:t>16</a:t>
            </a:fld>
            <a:endParaRPr lang="en-AU" dirty="0"/>
          </a:p>
        </p:txBody>
      </p:sp>
    </p:spTree>
    <p:extLst>
      <p:ext uri="{BB962C8B-B14F-4D97-AF65-F5344CB8AC3E}">
        <p14:creationId xmlns:p14="http://schemas.microsoft.com/office/powerpoint/2010/main" val="363714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82536F-E5E8-4EAB-8115-D951CE58588A}" type="slidenum">
              <a:rPr lang="en-AU" smtClean="0"/>
              <a:t>18</a:t>
            </a:fld>
            <a:endParaRPr lang="en-AU" dirty="0"/>
          </a:p>
        </p:txBody>
      </p:sp>
    </p:spTree>
    <p:extLst>
      <p:ext uri="{BB962C8B-B14F-4D97-AF65-F5344CB8AC3E}">
        <p14:creationId xmlns:p14="http://schemas.microsoft.com/office/powerpoint/2010/main" val="490183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82536F-E5E8-4EAB-8115-D951CE58588A}" type="slidenum">
              <a:rPr lang="en-AU" smtClean="0"/>
              <a:t>21</a:t>
            </a:fld>
            <a:endParaRPr lang="en-AU" dirty="0"/>
          </a:p>
        </p:txBody>
      </p:sp>
    </p:spTree>
    <p:extLst>
      <p:ext uri="{BB962C8B-B14F-4D97-AF65-F5344CB8AC3E}">
        <p14:creationId xmlns:p14="http://schemas.microsoft.com/office/powerpoint/2010/main" val="347484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4882536F-E5E8-4EAB-8115-D951CE58588A}" type="slidenum">
              <a:rPr lang="en-AU" smtClean="0"/>
              <a:t>22</a:t>
            </a:fld>
            <a:endParaRPr lang="en-AU" dirty="0"/>
          </a:p>
        </p:txBody>
      </p:sp>
    </p:spTree>
    <p:extLst>
      <p:ext uri="{BB962C8B-B14F-4D97-AF65-F5344CB8AC3E}">
        <p14:creationId xmlns:p14="http://schemas.microsoft.com/office/powerpoint/2010/main" val="574671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1957856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2165805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365776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1242934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374196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35775375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776109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36983535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955861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3530121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481642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216680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8413090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2892199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EED90DBD-CE45-446A-8692-F65E46D3765B}"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2D5B93CC-78A2-46F2-B33B-28A513F57BE4}" type="slidenum">
              <a:rPr lang="en-AU" smtClean="0"/>
              <a:t>‹#›</a:t>
            </a:fld>
            <a:endParaRPr lang="en-AU" dirty="0"/>
          </a:p>
        </p:txBody>
      </p:sp>
    </p:spTree>
    <p:extLst>
      <p:ext uri="{BB962C8B-B14F-4D97-AF65-F5344CB8AC3E}">
        <p14:creationId xmlns:p14="http://schemas.microsoft.com/office/powerpoint/2010/main" val="411450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1496118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3222896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3656199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3382719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81793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2560482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70F0F0-5733-4604-A4DC-0CCB7C123525}" type="datetimeFigureOut">
              <a:rPr lang="en-AU" smtClean="0"/>
              <a:t>1/07/2014</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FA93314-7FAF-493F-8B58-81039062C7F1}" type="slidenum">
              <a:rPr lang="en-AU" smtClean="0"/>
              <a:t>‹#›</a:t>
            </a:fld>
            <a:endParaRPr lang="en-AU" dirty="0"/>
          </a:p>
        </p:txBody>
      </p:sp>
    </p:spTree>
    <p:extLst>
      <p:ext uri="{BB962C8B-B14F-4D97-AF65-F5344CB8AC3E}">
        <p14:creationId xmlns:p14="http://schemas.microsoft.com/office/powerpoint/2010/main" val="3396472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8" y="0"/>
            <a:ext cx="9142224" cy="6858000"/>
          </a:xfrm>
          <a:prstGeom prst="rect">
            <a:avLst/>
          </a:prstGeom>
        </p:spPr>
      </p:pic>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0F0F0-5733-4604-A4DC-0CCB7C123525}" type="datetimeFigureOut">
              <a:rPr lang="en-AU" smtClean="0"/>
              <a:t>1/07/2014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93314-7FAF-493F-8B58-81039062C7F1}" type="slidenum">
              <a:rPr lang="en-AU" smtClean="0"/>
              <a:t>‹#›</a:t>
            </a:fld>
            <a:endParaRPr lang="en-AU" dirty="0"/>
          </a:p>
        </p:txBody>
      </p:sp>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20680" y="476672"/>
            <a:ext cx="2927184" cy="936104"/>
          </a:xfrm>
          <a:prstGeom prst="rect">
            <a:avLst/>
          </a:prstGeom>
        </p:spPr>
      </p:pic>
    </p:spTree>
    <p:extLst>
      <p:ext uri="{BB962C8B-B14F-4D97-AF65-F5344CB8AC3E}">
        <p14:creationId xmlns:p14="http://schemas.microsoft.com/office/powerpoint/2010/main" val="1181146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8" y="0"/>
            <a:ext cx="914222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D90DBD-CE45-446A-8692-F65E46D3765B}" type="datetimeFigureOut">
              <a:rPr lang="en-AU" smtClean="0"/>
              <a:t>1/07/2014</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5B93CC-78A2-46F2-B33B-28A513F57BE4}" type="slidenum">
              <a:rPr lang="en-AU" smtClean="0"/>
              <a:t>‹#›</a:t>
            </a:fld>
            <a:endParaRPr lang="en-AU" dirty="0"/>
          </a:p>
        </p:txBody>
      </p:sp>
    </p:spTree>
    <p:extLst>
      <p:ext uri="{BB962C8B-B14F-4D97-AF65-F5344CB8AC3E}">
        <p14:creationId xmlns:p14="http://schemas.microsoft.com/office/powerpoint/2010/main" val="38830712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qtac.edu.au/"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hobsonscoursefinder.com.au/" TargetMode="External"/><Relationship Id="rId2" Type="http://schemas.openxmlformats.org/officeDocument/2006/relationships/hyperlink" Target="http://www.studyassist.gov.au/"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jobguide.education.gov.au/" TargetMode="External"/><Relationship Id="rId2" Type="http://schemas.openxmlformats.org/officeDocument/2006/relationships/hyperlink" Target="http://www.myfuture.edu.au/" TargetMode="Externa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hyperlink" Target="http://www.qtac.edu.au/OnlineServices/OnlineServices.html#currentapplicant" TargetMode="External"/><Relationship Id="rId2" Type="http://schemas.openxmlformats.org/officeDocument/2006/relationships/hyperlink" Target="https://studentconnect.qsa.qld.edu.au/" TargetMode="Externa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hyperlink" Target="http://www.qtac.edu.au/" TargetMode="Externa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facebook.com/qtacinfo" TargetMode="External"/><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3277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noAutofit/>
          </a:bodyPr>
          <a:lstStyle/>
          <a:p>
            <a:pPr algn="l"/>
            <a:r>
              <a:rPr lang="en-AU" sz="4000" b="1" dirty="0" smtClean="0">
                <a:solidFill>
                  <a:schemeClr val="bg1"/>
                </a:solidFill>
              </a:rPr>
              <a:t>More information about </a:t>
            </a:r>
            <a:br>
              <a:rPr lang="en-AU" sz="4000" b="1" dirty="0" smtClean="0">
                <a:solidFill>
                  <a:schemeClr val="bg1"/>
                </a:solidFill>
              </a:rPr>
            </a:br>
            <a:r>
              <a:rPr lang="en-AU" sz="4000" b="1" dirty="0" smtClean="0">
                <a:solidFill>
                  <a:schemeClr val="bg1"/>
                </a:solidFill>
              </a:rPr>
              <a:t>tertiary study</a:t>
            </a:r>
            <a:endParaRPr lang="en-AU" sz="4000" b="1" dirty="0">
              <a:solidFill>
                <a:schemeClr val="bg1"/>
              </a:solidFill>
            </a:endParaRPr>
          </a:p>
        </p:txBody>
      </p:sp>
      <p:sp>
        <p:nvSpPr>
          <p:cNvPr id="3" name="Content Placeholder 2"/>
          <p:cNvSpPr>
            <a:spLocks noGrp="1"/>
          </p:cNvSpPr>
          <p:nvPr>
            <p:ph idx="1"/>
          </p:nvPr>
        </p:nvSpPr>
        <p:spPr>
          <a:xfrm>
            <a:off x="127179" y="1628800"/>
            <a:ext cx="7181125" cy="4525963"/>
          </a:xfrm>
        </p:spPr>
        <p:txBody>
          <a:bodyPr>
            <a:normAutofit/>
          </a:bodyPr>
          <a:lstStyle/>
          <a:p>
            <a:pPr marL="0" indent="0">
              <a:buNone/>
            </a:pPr>
            <a:r>
              <a:rPr lang="en-AU" sz="2800" dirty="0"/>
              <a:t>Resources regarding tertiary courses, institutions and application procedures:</a:t>
            </a:r>
          </a:p>
          <a:p>
            <a:pPr marL="0" indent="0">
              <a:buNone/>
            </a:pPr>
            <a:endParaRPr lang="en-AU" sz="2800" dirty="0"/>
          </a:p>
          <a:p>
            <a:pPr>
              <a:buFont typeface="Wingdings" panose="05000000000000000000" pitchFamily="2" charset="2"/>
              <a:buChar char="§"/>
            </a:pPr>
            <a:r>
              <a:rPr lang="en-AU" sz="2800" i="1" dirty="0"/>
              <a:t>QTAC Guide to Tertiary </a:t>
            </a:r>
            <a:r>
              <a:rPr lang="en-AU" sz="2800" i="1" dirty="0" smtClean="0"/>
              <a:t>Courses</a:t>
            </a:r>
          </a:p>
          <a:p>
            <a:pPr>
              <a:buFont typeface="Wingdings" panose="05000000000000000000" pitchFamily="2" charset="2"/>
              <a:buChar char="§"/>
            </a:pPr>
            <a:endParaRPr lang="en-AU" sz="2800" i="1" dirty="0"/>
          </a:p>
          <a:p>
            <a:pPr>
              <a:buFont typeface="Wingdings" panose="05000000000000000000" pitchFamily="2" charset="2"/>
              <a:buChar char="§"/>
            </a:pPr>
            <a:r>
              <a:rPr lang="en-AU" sz="2800" dirty="0"/>
              <a:t>QTAC website – </a:t>
            </a:r>
            <a:r>
              <a:rPr lang="en-AU" altLang="en-US" sz="2800" i="1" dirty="0">
                <a:latin typeface="Calibri" panose="020F0502020204030204" pitchFamily="34" charset="0"/>
                <a:ea typeface="ＭＳ Ｐゴシック" panose="020B0600070205080204" pitchFamily="34" charset="-128"/>
                <a:cs typeface="Calibri" panose="020F0502020204030204" pitchFamily="34" charset="0"/>
                <a:hlinkClick r:id="rId2"/>
              </a:rPr>
              <a:t>www.qtac.edu.au</a:t>
            </a:r>
            <a:r>
              <a:rPr lang="en-AU" altLang="en-US" sz="2800" i="1" dirty="0">
                <a:latin typeface="Calibri" panose="020F0502020204030204" pitchFamily="34" charset="0"/>
                <a:ea typeface="ＭＳ Ｐゴシック" panose="020B0600070205080204" pitchFamily="34" charset="-128"/>
                <a:cs typeface="Calibri" panose="020F0502020204030204" pitchFamily="34" charset="0"/>
              </a:rPr>
              <a:t> </a:t>
            </a:r>
            <a:endParaRPr lang="en-AU" sz="2800" i="1" u="sng" dirty="0"/>
          </a:p>
        </p:txBody>
      </p:sp>
    </p:spTree>
    <p:extLst>
      <p:ext uri="{BB962C8B-B14F-4D97-AF65-F5344CB8AC3E}">
        <p14:creationId xmlns:p14="http://schemas.microsoft.com/office/powerpoint/2010/main" val="17605476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56990"/>
          </a:xfrm>
        </p:spPr>
        <p:txBody>
          <a:bodyPr>
            <a:normAutofit fontScale="90000"/>
          </a:bodyPr>
          <a:lstStyle/>
          <a:p>
            <a:pPr algn="l"/>
            <a:r>
              <a:rPr lang="en-AU" b="1" dirty="0">
                <a:solidFill>
                  <a:schemeClr val="bg1"/>
                </a:solidFill>
              </a:rPr>
              <a:t>More information about </a:t>
            </a:r>
            <a:r>
              <a:rPr lang="en-AU" b="1" dirty="0" smtClean="0">
                <a:solidFill>
                  <a:schemeClr val="bg1"/>
                </a:solidFill>
              </a:rPr>
              <a:t/>
            </a:r>
            <a:br>
              <a:rPr lang="en-AU" b="1" dirty="0" smtClean="0">
                <a:solidFill>
                  <a:schemeClr val="bg1"/>
                </a:solidFill>
              </a:rPr>
            </a:br>
            <a:r>
              <a:rPr lang="en-AU" b="1" dirty="0" smtClean="0">
                <a:solidFill>
                  <a:schemeClr val="bg1"/>
                </a:solidFill>
              </a:rPr>
              <a:t>tertiary study </a:t>
            </a:r>
            <a:r>
              <a:rPr lang="en-AU" sz="2700" dirty="0" smtClean="0">
                <a:solidFill>
                  <a:schemeClr val="bg1"/>
                </a:solidFill>
              </a:rPr>
              <a:t>(cont.)</a:t>
            </a:r>
            <a:endParaRPr lang="en-AU" sz="2700" dirty="0"/>
          </a:p>
        </p:txBody>
      </p:sp>
      <p:sp>
        <p:nvSpPr>
          <p:cNvPr id="3" name="Content Placeholder 2"/>
          <p:cNvSpPr>
            <a:spLocks noGrp="1"/>
          </p:cNvSpPr>
          <p:nvPr>
            <p:ph idx="1"/>
          </p:nvPr>
        </p:nvSpPr>
        <p:spPr>
          <a:xfrm>
            <a:off x="179512" y="1844824"/>
            <a:ext cx="7344816" cy="4525963"/>
          </a:xfrm>
        </p:spPr>
        <p:txBody>
          <a:bodyPr/>
          <a:lstStyle/>
          <a:p>
            <a:pPr>
              <a:buFont typeface="Wingdings" panose="05000000000000000000" pitchFamily="2" charset="2"/>
              <a:buChar char="§"/>
            </a:pPr>
            <a:r>
              <a:rPr lang="en-AU" altLang="en-US" sz="2800" i="1" dirty="0" smtClean="0">
                <a:hlinkClick r:id="rId2"/>
              </a:rPr>
              <a:t>www.studyassist.gov.au</a:t>
            </a:r>
            <a:r>
              <a:rPr lang="en-AU" altLang="en-US" sz="2800" dirty="0"/>
              <a:t> </a:t>
            </a:r>
            <a:r>
              <a:rPr lang="en-AU" sz="2800" dirty="0"/>
              <a:t>–</a:t>
            </a:r>
            <a:r>
              <a:rPr lang="en-AU" altLang="en-US" sz="2800" dirty="0" smtClean="0"/>
              <a:t> </a:t>
            </a:r>
            <a:r>
              <a:rPr lang="en-AU" altLang="en-US" sz="2800" dirty="0"/>
              <a:t>information about Commonwealth loans and scholarships and higher education providers</a:t>
            </a:r>
          </a:p>
          <a:p>
            <a:pPr>
              <a:buFont typeface="Wingdings" panose="05000000000000000000" pitchFamily="2" charset="2"/>
              <a:buChar char="§"/>
            </a:pPr>
            <a:endParaRPr lang="en-AU" altLang="en-US" sz="2800" dirty="0"/>
          </a:p>
          <a:p>
            <a:pPr>
              <a:buFont typeface="Wingdings" panose="05000000000000000000" pitchFamily="2" charset="2"/>
              <a:buChar char="§"/>
            </a:pPr>
            <a:r>
              <a:rPr lang="en-AU" altLang="en-US" sz="2800" i="1" dirty="0" smtClean="0">
                <a:hlinkClick r:id="rId3"/>
              </a:rPr>
              <a:t>www.hobsonscoursefinder.com.au</a:t>
            </a:r>
            <a:r>
              <a:rPr lang="en-AU" altLang="en-US" sz="2800" i="1" dirty="0" smtClean="0"/>
              <a:t> </a:t>
            </a:r>
            <a:r>
              <a:rPr lang="en-AU" sz="2800" dirty="0"/>
              <a:t>–</a:t>
            </a:r>
            <a:r>
              <a:rPr lang="en-AU" altLang="en-US" sz="2800" dirty="0" smtClean="0"/>
              <a:t> </a:t>
            </a:r>
            <a:r>
              <a:rPr lang="en-AU" altLang="en-US" sz="2800" dirty="0"/>
              <a:t>tertiary institution profiles</a:t>
            </a:r>
          </a:p>
          <a:p>
            <a:pPr>
              <a:buFont typeface="Wingdings" panose="05000000000000000000" pitchFamily="2" charset="2"/>
              <a:buChar char="§"/>
            </a:pPr>
            <a:endParaRPr lang="en-AU" altLang="en-US" sz="2800" dirty="0"/>
          </a:p>
          <a:p>
            <a:pPr>
              <a:buFont typeface="Wingdings" panose="05000000000000000000" pitchFamily="2" charset="2"/>
              <a:buChar char="§"/>
            </a:pPr>
            <a:r>
              <a:rPr lang="en-AU" altLang="en-US" sz="2800" dirty="0"/>
              <a:t>Institution websites and publications</a:t>
            </a:r>
          </a:p>
          <a:p>
            <a:pPr>
              <a:buFont typeface="Wingdings" panose="05000000000000000000" pitchFamily="2" charset="2"/>
              <a:buChar char="§"/>
            </a:pPr>
            <a:endParaRPr lang="en-AU" dirty="0"/>
          </a:p>
        </p:txBody>
      </p:sp>
    </p:spTree>
    <p:extLst>
      <p:ext uri="{BB962C8B-B14F-4D97-AF65-F5344CB8AC3E}">
        <p14:creationId xmlns:p14="http://schemas.microsoft.com/office/powerpoint/2010/main" val="2571544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normAutofit fontScale="90000"/>
          </a:bodyPr>
          <a:lstStyle/>
          <a:p>
            <a:pPr algn="l"/>
            <a:r>
              <a:rPr lang="en-AU" b="1" dirty="0">
                <a:solidFill>
                  <a:schemeClr val="bg1"/>
                </a:solidFill>
              </a:rPr>
              <a:t>More information about </a:t>
            </a:r>
            <a:br>
              <a:rPr lang="en-AU" b="1" dirty="0">
                <a:solidFill>
                  <a:schemeClr val="bg1"/>
                </a:solidFill>
              </a:rPr>
            </a:br>
            <a:r>
              <a:rPr lang="en-AU" b="1" dirty="0">
                <a:solidFill>
                  <a:schemeClr val="bg1"/>
                </a:solidFill>
              </a:rPr>
              <a:t>tertiary study </a:t>
            </a:r>
            <a:r>
              <a:rPr lang="en-AU" sz="2700" dirty="0">
                <a:solidFill>
                  <a:schemeClr val="bg1"/>
                </a:solidFill>
              </a:rPr>
              <a:t>(cont.)</a:t>
            </a:r>
            <a:endParaRPr lang="en-AU" sz="2700" dirty="0"/>
          </a:p>
        </p:txBody>
      </p:sp>
      <p:sp>
        <p:nvSpPr>
          <p:cNvPr id="3" name="Content Placeholder 2"/>
          <p:cNvSpPr>
            <a:spLocks noGrp="1"/>
          </p:cNvSpPr>
          <p:nvPr>
            <p:ph idx="1"/>
          </p:nvPr>
        </p:nvSpPr>
        <p:spPr>
          <a:xfrm>
            <a:off x="179512" y="1628800"/>
            <a:ext cx="7704856" cy="4525963"/>
          </a:xfrm>
        </p:spPr>
        <p:txBody>
          <a:bodyPr/>
          <a:lstStyle/>
          <a:p>
            <a:pPr>
              <a:buNone/>
            </a:pPr>
            <a:r>
              <a:rPr lang="en-AU" altLang="en-US" sz="2800" b="1" dirty="0"/>
              <a:t>Tertiary Advice and Career Planning:</a:t>
            </a:r>
          </a:p>
          <a:p>
            <a:endParaRPr lang="en-AU" altLang="en-US" sz="2800" dirty="0"/>
          </a:p>
          <a:p>
            <a:pPr>
              <a:buFont typeface="Wingdings" panose="05000000000000000000" pitchFamily="2" charset="2"/>
              <a:buChar char="§"/>
            </a:pPr>
            <a:r>
              <a:rPr lang="en-AU" altLang="en-US" sz="2800" i="1" dirty="0">
                <a:hlinkClick r:id="rId2"/>
              </a:rPr>
              <a:t>www.myfuture.edu.au</a:t>
            </a:r>
            <a:r>
              <a:rPr lang="en-AU" altLang="en-US" sz="2800" dirty="0"/>
              <a:t> </a:t>
            </a:r>
            <a:r>
              <a:rPr lang="en-AU" sz="2800" dirty="0"/>
              <a:t>–</a:t>
            </a:r>
            <a:r>
              <a:rPr lang="en-AU" altLang="en-US" sz="2800" dirty="0" smtClean="0"/>
              <a:t> </a:t>
            </a:r>
            <a:r>
              <a:rPr lang="en-AU" altLang="en-US" sz="2800" dirty="0"/>
              <a:t>career information service. </a:t>
            </a:r>
            <a:r>
              <a:rPr lang="en-AU" altLang="en-US" sz="2800" dirty="0" smtClean="0"/>
              <a:t>Select ‘I’m finishing school – What paths can I follow?’</a:t>
            </a:r>
            <a:endParaRPr lang="en-AU" altLang="en-US" sz="2800" dirty="0"/>
          </a:p>
          <a:p>
            <a:pPr>
              <a:buFont typeface="Wingdings" panose="05000000000000000000" pitchFamily="2" charset="2"/>
              <a:buChar char="§"/>
            </a:pPr>
            <a:endParaRPr lang="en-AU" altLang="en-US" sz="2800" dirty="0"/>
          </a:p>
          <a:p>
            <a:pPr>
              <a:buFont typeface="Wingdings" panose="05000000000000000000" pitchFamily="2" charset="2"/>
              <a:buChar char="§"/>
            </a:pPr>
            <a:r>
              <a:rPr lang="en-AU" altLang="en-US" sz="2800" i="1" dirty="0" smtClean="0">
                <a:hlinkClick r:id="rId3"/>
              </a:rPr>
              <a:t>www.jobguide.education.gov.au</a:t>
            </a:r>
            <a:r>
              <a:rPr lang="en-AU" altLang="en-US" sz="2800" dirty="0" smtClean="0"/>
              <a:t> </a:t>
            </a:r>
            <a:r>
              <a:rPr lang="en-AU" sz="2800" dirty="0"/>
              <a:t>–</a:t>
            </a:r>
            <a:r>
              <a:rPr lang="en-AU" altLang="en-US" sz="2800" dirty="0" smtClean="0"/>
              <a:t> </a:t>
            </a:r>
            <a:r>
              <a:rPr lang="en-AU" altLang="en-US" sz="2800" dirty="0"/>
              <a:t>an in-depth look at a range of occupations and their education and training pathways</a:t>
            </a:r>
          </a:p>
          <a:p>
            <a:endParaRPr lang="en-AU" dirty="0"/>
          </a:p>
        </p:txBody>
      </p:sp>
    </p:spTree>
    <p:extLst>
      <p:ext uri="{BB962C8B-B14F-4D97-AF65-F5344CB8AC3E}">
        <p14:creationId xmlns:p14="http://schemas.microsoft.com/office/powerpoint/2010/main" val="3182955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Choosing your preferences</a:t>
            </a:r>
            <a:endParaRPr lang="en-AU" b="1" dirty="0">
              <a:solidFill>
                <a:schemeClr val="bg1"/>
              </a:solidFill>
            </a:endParaRPr>
          </a:p>
        </p:txBody>
      </p:sp>
      <p:sp>
        <p:nvSpPr>
          <p:cNvPr id="3" name="Content Placeholder 2"/>
          <p:cNvSpPr>
            <a:spLocks noGrp="1"/>
          </p:cNvSpPr>
          <p:nvPr>
            <p:ph idx="1"/>
          </p:nvPr>
        </p:nvSpPr>
        <p:spPr>
          <a:xfrm>
            <a:off x="251520" y="1628800"/>
            <a:ext cx="7272808" cy="4525963"/>
          </a:xfrm>
        </p:spPr>
        <p:txBody>
          <a:bodyPr>
            <a:normAutofit/>
          </a:bodyPr>
          <a:lstStyle/>
          <a:p>
            <a:pPr>
              <a:buFont typeface="Wingdings" panose="05000000000000000000" pitchFamily="2" charset="2"/>
              <a:buChar char="§"/>
            </a:pPr>
            <a:r>
              <a:rPr lang="en-AU" sz="2800" dirty="0"/>
              <a:t>From 5 August </a:t>
            </a:r>
            <a:r>
              <a:rPr lang="en-AU" sz="2800" dirty="0" smtClean="0"/>
              <a:t>2014, </a:t>
            </a:r>
            <a:r>
              <a:rPr lang="en-AU" sz="2800" dirty="0"/>
              <a:t>QTAC applications open for courses that commence in September 2014 through to July </a:t>
            </a:r>
            <a:r>
              <a:rPr lang="en-AU" sz="2800" dirty="0" smtClean="0"/>
              <a:t>2015.</a:t>
            </a:r>
            <a:endParaRPr lang="en-AU" sz="2800" dirty="0"/>
          </a:p>
          <a:p>
            <a:pPr>
              <a:buFont typeface="Wingdings" panose="05000000000000000000" pitchFamily="2" charset="2"/>
              <a:buChar char="§"/>
            </a:pPr>
            <a:endParaRPr lang="en-AU" sz="2800" dirty="0"/>
          </a:p>
          <a:p>
            <a:pPr>
              <a:buFont typeface="Wingdings" panose="05000000000000000000" pitchFamily="2" charset="2"/>
              <a:buChar char="§"/>
            </a:pPr>
            <a:r>
              <a:rPr lang="en-AU" sz="2800" dirty="0"/>
              <a:t>Year 12s may select courses that commence </a:t>
            </a:r>
            <a:r>
              <a:rPr lang="en-AU" sz="2800" dirty="0" smtClean="0"/>
              <a:t>semester 1, </a:t>
            </a:r>
            <a:r>
              <a:rPr lang="en-AU" sz="2800" dirty="0"/>
              <a:t>2015 and </a:t>
            </a:r>
            <a:r>
              <a:rPr lang="en-AU" sz="2800" dirty="0" smtClean="0"/>
              <a:t>semester 2, </a:t>
            </a:r>
            <a:r>
              <a:rPr lang="en-AU" sz="2800" dirty="0"/>
              <a:t>2015.</a:t>
            </a:r>
          </a:p>
          <a:p>
            <a:pPr marL="0" indent="0">
              <a:buNone/>
            </a:pPr>
            <a:endParaRPr lang="en-AU" sz="2800" dirty="0"/>
          </a:p>
          <a:p>
            <a:pPr marL="0" indent="0">
              <a:buNone/>
            </a:pPr>
            <a:r>
              <a:rPr lang="en-AU" sz="2000" dirty="0"/>
              <a:t>(NB: Year 12s cannot select courses that commence </a:t>
            </a:r>
            <a:r>
              <a:rPr lang="en-AU" sz="2000" dirty="0" smtClean="0"/>
              <a:t>semester </a:t>
            </a:r>
            <a:r>
              <a:rPr lang="en-AU" sz="2000" dirty="0"/>
              <a:t>3, 2014)</a:t>
            </a:r>
          </a:p>
        </p:txBody>
      </p:sp>
    </p:spTree>
    <p:extLst>
      <p:ext uri="{BB962C8B-B14F-4D97-AF65-F5344CB8AC3E}">
        <p14:creationId xmlns:p14="http://schemas.microsoft.com/office/powerpoint/2010/main" val="26391096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301608" cy="1143000"/>
          </a:xfrm>
        </p:spPr>
        <p:txBody>
          <a:bodyPr/>
          <a:lstStyle/>
          <a:p>
            <a:pPr algn="l"/>
            <a:r>
              <a:rPr lang="en-AU" b="1" dirty="0">
                <a:solidFill>
                  <a:schemeClr val="bg1"/>
                </a:solidFill>
              </a:rPr>
              <a:t>Choosing your </a:t>
            </a:r>
            <a:r>
              <a:rPr lang="en-AU" b="1" dirty="0" smtClean="0">
                <a:solidFill>
                  <a:schemeClr val="bg1"/>
                </a:solidFill>
              </a:rPr>
              <a:t>preferences </a:t>
            </a:r>
            <a:r>
              <a:rPr lang="en-AU" sz="2400" b="1" dirty="0" smtClean="0">
                <a:solidFill>
                  <a:schemeClr val="bg1"/>
                </a:solidFill>
              </a:rPr>
              <a:t>(cont.)</a:t>
            </a:r>
            <a:endParaRPr lang="en-AU" sz="2400" dirty="0"/>
          </a:p>
        </p:txBody>
      </p:sp>
      <p:sp>
        <p:nvSpPr>
          <p:cNvPr id="3" name="Content Placeholder 2"/>
          <p:cNvSpPr>
            <a:spLocks noGrp="1"/>
          </p:cNvSpPr>
          <p:nvPr>
            <p:ph idx="1"/>
          </p:nvPr>
        </p:nvSpPr>
        <p:spPr>
          <a:xfrm>
            <a:off x="179512" y="1600200"/>
            <a:ext cx="7848872" cy="5257800"/>
          </a:xfrm>
        </p:spPr>
        <p:txBody>
          <a:bodyPr>
            <a:noAutofit/>
          </a:bodyPr>
          <a:lstStyle/>
          <a:p>
            <a:pPr>
              <a:buFont typeface="Wingdings" panose="05000000000000000000" pitchFamily="2" charset="2"/>
              <a:buChar char="§"/>
              <a:defRPr/>
            </a:pPr>
            <a:r>
              <a:rPr lang="en-AU" sz="2400" dirty="0"/>
              <a:t>You can choose up to six course preferences for each offer round.</a:t>
            </a:r>
          </a:p>
          <a:p>
            <a:pPr>
              <a:buFont typeface="Wingdings" panose="05000000000000000000" pitchFamily="2" charset="2"/>
              <a:buChar char="§"/>
              <a:defRPr/>
            </a:pPr>
            <a:r>
              <a:rPr lang="en-AU" sz="2400" dirty="0"/>
              <a:t>Make sure you satisfy the Minimum Entry Requirements for </a:t>
            </a:r>
            <a:r>
              <a:rPr lang="en-AU" sz="2400" dirty="0" smtClean="0"/>
              <a:t>each course </a:t>
            </a:r>
            <a:r>
              <a:rPr lang="en-AU" sz="2400" dirty="0"/>
              <a:t>preference. </a:t>
            </a:r>
          </a:p>
          <a:p>
            <a:pPr>
              <a:buFont typeface="Wingdings" panose="05000000000000000000" pitchFamily="2" charset="2"/>
              <a:buChar char="§"/>
              <a:defRPr/>
            </a:pPr>
            <a:r>
              <a:rPr lang="en-AU" sz="2400" dirty="0"/>
              <a:t>Include a range of courses with varying levels of competitiveness ie cut-offs. </a:t>
            </a:r>
          </a:p>
          <a:p>
            <a:pPr>
              <a:buFont typeface="Wingdings" panose="05000000000000000000" pitchFamily="2" charset="2"/>
              <a:buChar char="§"/>
              <a:defRPr/>
            </a:pPr>
            <a:r>
              <a:rPr lang="en-AU" sz="2400" dirty="0"/>
              <a:t>Cut-offs may change from year to year, from semester to semester and from offer round to offer round.</a:t>
            </a:r>
          </a:p>
          <a:p>
            <a:pPr>
              <a:buFont typeface="Wingdings" panose="05000000000000000000" pitchFamily="2" charset="2"/>
              <a:buChar char="§"/>
              <a:defRPr/>
            </a:pPr>
            <a:r>
              <a:rPr lang="en-AU" sz="2400" dirty="0"/>
              <a:t>Use previous cut-offs as a guide only.</a:t>
            </a:r>
          </a:p>
          <a:p>
            <a:pPr>
              <a:buFont typeface="Wingdings" panose="05000000000000000000" pitchFamily="2" charset="2"/>
              <a:buChar char="§"/>
              <a:defRPr/>
            </a:pPr>
            <a:r>
              <a:rPr lang="en-AU" sz="2400" dirty="0"/>
              <a:t>After lodging your application, you can change your preferences. (First </a:t>
            </a:r>
            <a:r>
              <a:rPr lang="en-AU" sz="2400" dirty="0" smtClean="0"/>
              <a:t>three </a:t>
            </a:r>
            <a:r>
              <a:rPr lang="en-AU" sz="2400" dirty="0"/>
              <a:t>changes of preference – free; fourth and subsequent changes of preference – $</a:t>
            </a:r>
            <a:r>
              <a:rPr lang="en-AU" sz="2400" dirty="0" smtClean="0"/>
              <a:t>35 each)</a:t>
            </a:r>
            <a:endParaRPr lang="en-AU" sz="2400" dirty="0"/>
          </a:p>
          <a:p>
            <a:endParaRPr lang="en-AU" sz="2000" dirty="0"/>
          </a:p>
        </p:txBody>
      </p:sp>
    </p:spTree>
    <p:extLst>
      <p:ext uri="{BB962C8B-B14F-4D97-AF65-F5344CB8AC3E}">
        <p14:creationId xmlns:p14="http://schemas.microsoft.com/office/powerpoint/2010/main" val="18761984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251520" y="1700808"/>
            <a:ext cx="7272808" cy="4896544"/>
          </a:xfrm>
        </p:spPr>
        <p:txBody>
          <a:bodyPr>
            <a:normAutofit fontScale="92500"/>
          </a:bodyPr>
          <a:lstStyle/>
          <a:p>
            <a:pPr>
              <a:buFont typeface="Wingdings" panose="05000000000000000000" pitchFamily="2" charset="2"/>
              <a:buChar char="§"/>
            </a:pPr>
            <a:r>
              <a:rPr lang="en-AU" altLang="en-US" sz="2800" dirty="0" smtClean="0"/>
              <a:t>It </a:t>
            </a:r>
            <a:r>
              <a:rPr lang="en-AU" altLang="en-US" sz="2800" dirty="0"/>
              <a:t>is essential that you order your preferences carefully. </a:t>
            </a:r>
          </a:p>
          <a:p>
            <a:pPr>
              <a:buFont typeface="Wingdings" panose="05000000000000000000" pitchFamily="2" charset="2"/>
              <a:buChar char="§"/>
            </a:pPr>
            <a:endParaRPr lang="en-AU" altLang="en-US" sz="2200" dirty="0"/>
          </a:p>
          <a:p>
            <a:pPr>
              <a:buFont typeface="Wingdings" panose="05000000000000000000" pitchFamily="2" charset="2"/>
              <a:buChar char="§"/>
            </a:pPr>
            <a:r>
              <a:rPr lang="en-AU" altLang="en-US" sz="2800" dirty="0"/>
              <a:t>In any offer round, you can only receive one </a:t>
            </a:r>
            <a:r>
              <a:rPr lang="en-AU" altLang="en-US" sz="2800" dirty="0" smtClean="0"/>
              <a:t>offer </a:t>
            </a:r>
            <a:r>
              <a:rPr lang="en-AU" sz="2800" dirty="0" smtClean="0"/>
              <a:t>–</a:t>
            </a:r>
            <a:r>
              <a:rPr lang="en-AU" altLang="en-US" sz="2800" dirty="0" smtClean="0"/>
              <a:t> this will </a:t>
            </a:r>
            <a:r>
              <a:rPr lang="en-AU" altLang="en-US" sz="2800" dirty="0"/>
              <a:t>be </a:t>
            </a:r>
            <a:r>
              <a:rPr lang="en-AU" altLang="en-US" sz="2800" dirty="0" smtClean="0"/>
              <a:t>for your </a:t>
            </a:r>
            <a:r>
              <a:rPr lang="en-AU" altLang="en-US" sz="2800" dirty="0"/>
              <a:t>highest eligible preference</a:t>
            </a:r>
            <a:r>
              <a:rPr lang="en-AU" altLang="en-US" sz="2800" dirty="0" smtClean="0"/>
              <a:t>.</a:t>
            </a:r>
          </a:p>
          <a:p>
            <a:pPr>
              <a:buFont typeface="Wingdings" panose="05000000000000000000" pitchFamily="2" charset="2"/>
              <a:buChar char="§"/>
            </a:pPr>
            <a:endParaRPr lang="en-AU" altLang="en-US" sz="2200" dirty="0" smtClean="0"/>
          </a:p>
          <a:p>
            <a:pPr>
              <a:buFont typeface="Wingdings" panose="05000000000000000000" pitchFamily="2" charset="2"/>
              <a:buChar char="§"/>
            </a:pPr>
            <a:r>
              <a:rPr lang="en-AU" sz="2800" dirty="0" smtClean="0"/>
              <a:t>Do not save your preferences until </a:t>
            </a:r>
            <a:r>
              <a:rPr lang="en-AU" sz="2800" dirty="0"/>
              <a:t>you are sure they are exactly as you want them – the first three times you click the ‘save’ button your changes are free, but fourth and subsequent ‘saves’ cost $35 each time you click the ‘save’ button. </a:t>
            </a:r>
            <a:endParaRPr lang="en-US" altLang="en-US" sz="2800" dirty="0"/>
          </a:p>
          <a:p>
            <a:endParaRPr lang="en-AU" dirty="0"/>
          </a:p>
        </p:txBody>
      </p:sp>
    </p:spTree>
    <p:extLst>
      <p:ext uri="{BB962C8B-B14F-4D97-AF65-F5344CB8AC3E}">
        <p14:creationId xmlns:p14="http://schemas.microsoft.com/office/powerpoint/2010/main" val="8343937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21067011"/>
              </p:ext>
            </p:extLst>
          </p:nvPr>
        </p:nvGraphicFramePr>
        <p:xfrm>
          <a:off x="179512" y="1628800"/>
          <a:ext cx="8964488"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44075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grpSp>
        <p:nvGrpSpPr>
          <p:cNvPr id="3" name="Group 2"/>
          <p:cNvGrpSpPr/>
          <p:nvPr/>
        </p:nvGrpSpPr>
        <p:grpSpPr>
          <a:xfrm>
            <a:off x="2555776" y="2420888"/>
            <a:ext cx="4094668" cy="2880320"/>
            <a:chOff x="1972861" y="1296145"/>
            <a:chExt cx="2572712" cy="1934034"/>
          </a:xfrm>
        </p:grpSpPr>
        <p:sp>
          <p:nvSpPr>
            <p:cNvPr id="4" name="Rounded Rectangle 3"/>
            <p:cNvSpPr/>
            <p:nvPr/>
          </p:nvSpPr>
          <p:spPr>
            <a:xfrm>
              <a:off x="1972861" y="1296145"/>
              <a:ext cx="2572712" cy="193403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2067273" y="1390557"/>
              <a:ext cx="2383888" cy="17452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800" b="1" kern="1200" dirty="0" smtClean="0"/>
                <a:t>Step 1</a:t>
              </a:r>
            </a:p>
            <a:p>
              <a:pPr lvl="0" algn="ctr" defTabSz="1066800">
                <a:lnSpc>
                  <a:spcPct val="90000"/>
                </a:lnSpc>
                <a:spcBef>
                  <a:spcPct val="0"/>
                </a:spcBef>
                <a:spcAft>
                  <a:spcPct val="35000"/>
                </a:spcAft>
              </a:pPr>
              <a:r>
                <a:rPr lang="en-AU" sz="2400" kern="1200" dirty="0" smtClean="0"/>
                <a:t>List your preferred order</a:t>
              </a:r>
              <a:endParaRPr lang="en-AU" sz="2400" kern="1200" dirty="0"/>
            </a:p>
          </p:txBody>
        </p:sp>
      </p:grpSp>
    </p:spTree>
    <p:extLst>
      <p:ext uri="{BB962C8B-B14F-4D97-AF65-F5344CB8AC3E}">
        <p14:creationId xmlns:p14="http://schemas.microsoft.com/office/powerpoint/2010/main" val="66132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19872" y="3021341"/>
            <a:ext cx="4752528" cy="3970318"/>
          </a:xfrm>
          <a:prstGeom prst="rect">
            <a:avLst/>
          </a:prstGeom>
          <a:solidFill>
            <a:schemeClr val="bg1">
              <a:alpha val="0"/>
            </a:schemeClr>
          </a:solidFill>
        </p:spPr>
        <p:txBody>
          <a:bodyPr wrap="square" rtlCol="0">
            <a:spAutoFit/>
          </a:bodyPr>
          <a:lstStyle/>
          <a:p>
            <a:r>
              <a:rPr lang="en-AU" dirty="0" smtClean="0"/>
              <a:t>Courses you really want, even if your chance of gaining entry is not assured.</a:t>
            </a:r>
          </a:p>
          <a:p>
            <a:pPr marL="285750" indent="-285750">
              <a:buFont typeface="Wingdings" panose="05000000000000000000" pitchFamily="2" charset="2"/>
              <a:buChar char="Ø"/>
            </a:pPr>
            <a:endParaRPr lang="en-AU" dirty="0"/>
          </a:p>
          <a:p>
            <a:pPr marL="285750" indent="-285750">
              <a:buFont typeface="Wingdings" panose="05000000000000000000" pitchFamily="2" charset="2"/>
              <a:buChar char="Ø"/>
            </a:pPr>
            <a:endParaRPr lang="en-AU" dirty="0" smtClean="0"/>
          </a:p>
          <a:p>
            <a:r>
              <a:rPr lang="en-AU" dirty="0" smtClean="0"/>
              <a:t>Less competitive courses that provide another way to your chosen career or to a second choice career. They can be used to upgrade to your ‘ideal’ course. </a:t>
            </a:r>
          </a:p>
          <a:p>
            <a:pPr marL="285750" indent="-285750">
              <a:buFont typeface="Wingdings" panose="05000000000000000000" pitchFamily="2" charset="2"/>
              <a:buChar char="Ø"/>
            </a:pPr>
            <a:endParaRPr lang="en-AU" dirty="0"/>
          </a:p>
          <a:p>
            <a:r>
              <a:rPr lang="en-AU" dirty="0" smtClean="0"/>
              <a:t>Courses you are prepared to do if you miss out on all others. They should be courses that in the past have been easy to get into. They can help you upgrade. </a:t>
            </a:r>
            <a:endParaRPr lang="en-AU" dirty="0"/>
          </a:p>
          <a:p>
            <a:pPr marL="285750" indent="-285750">
              <a:buFont typeface="Wingdings" panose="05000000000000000000" pitchFamily="2" charset="2"/>
              <a:buChar char="Ø"/>
            </a:pPr>
            <a:endParaRPr lang="en-AU" dirty="0"/>
          </a:p>
        </p:txBody>
      </p:sp>
      <p:sp>
        <p:nvSpPr>
          <p:cNvPr id="2" name="Title 1"/>
          <p:cNvSpPr>
            <a:spLocks noGrp="1"/>
          </p:cNvSpPr>
          <p:nvPr>
            <p:ph type="title"/>
          </p:nvPr>
        </p:nvSpPr>
        <p:spPr>
          <a:xfrm>
            <a:off x="107504" y="116632"/>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grpSp>
        <p:nvGrpSpPr>
          <p:cNvPr id="3" name="Group 2"/>
          <p:cNvGrpSpPr/>
          <p:nvPr/>
        </p:nvGrpSpPr>
        <p:grpSpPr>
          <a:xfrm>
            <a:off x="179512" y="1662668"/>
            <a:ext cx="1926269" cy="1003840"/>
            <a:chOff x="0" y="1728184"/>
            <a:chExt cx="1926269" cy="1003840"/>
          </a:xfrm>
        </p:grpSpPr>
        <p:sp>
          <p:nvSpPr>
            <p:cNvPr id="4" name="Rounded Rectangle 3"/>
            <p:cNvSpPr/>
            <p:nvPr/>
          </p:nvSpPr>
          <p:spPr>
            <a:xfrm>
              <a:off x="0" y="1728184"/>
              <a:ext cx="1926269" cy="1003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9003" y="1777187"/>
              <a:ext cx="1828263" cy="905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t>Step 1</a:t>
              </a:r>
              <a:endParaRPr lang="en-AU" sz="2000" b="1" kern="1200" dirty="0"/>
            </a:p>
          </p:txBody>
        </p:sp>
      </p:grpSp>
      <p:sp>
        <p:nvSpPr>
          <p:cNvPr id="6" name="TextBox 5"/>
          <p:cNvSpPr txBox="1"/>
          <p:nvPr/>
        </p:nvSpPr>
        <p:spPr>
          <a:xfrm>
            <a:off x="232368" y="3021341"/>
            <a:ext cx="720080" cy="4154984"/>
          </a:xfrm>
          <a:prstGeom prst="rect">
            <a:avLst/>
          </a:prstGeom>
          <a:noFill/>
        </p:spPr>
        <p:txBody>
          <a:bodyPr wrap="square" rtlCol="0">
            <a:spAutoFit/>
          </a:bodyPr>
          <a:lstStyle/>
          <a:p>
            <a:r>
              <a:rPr lang="en-AU" sz="2800" b="1" dirty="0" smtClean="0"/>
              <a:t>1</a:t>
            </a:r>
            <a:r>
              <a:rPr lang="en-AU" sz="2800" b="1" baseline="30000" dirty="0"/>
              <a:t>st</a:t>
            </a:r>
          </a:p>
          <a:p>
            <a:r>
              <a:rPr lang="en-AU" sz="2800" b="1" dirty="0" smtClean="0"/>
              <a:t>2</a:t>
            </a:r>
            <a:r>
              <a:rPr lang="en-AU" sz="2800" b="1" baseline="30000" dirty="0" smtClean="0"/>
              <a:t>nd</a:t>
            </a:r>
            <a:endParaRPr lang="en-AU" sz="2800" b="1" dirty="0" smtClean="0"/>
          </a:p>
          <a:p>
            <a:endParaRPr lang="en-AU" sz="2800" b="1" dirty="0"/>
          </a:p>
          <a:p>
            <a:r>
              <a:rPr lang="en-AU" sz="2800" b="1" dirty="0" smtClean="0"/>
              <a:t>3</a:t>
            </a:r>
            <a:r>
              <a:rPr lang="en-AU" sz="2800" b="1" baseline="30000" dirty="0" smtClean="0"/>
              <a:t>rd</a:t>
            </a:r>
            <a:endParaRPr lang="en-AU" sz="2800" b="1" dirty="0" smtClean="0"/>
          </a:p>
          <a:p>
            <a:r>
              <a:rPr lang="en-AU" sz="2800" b="1" dirty="0" smtClean="0"/>
              <a:t>4</a:t>
            </a:r>
            <a:r>
              <a:rPr lang="en-AU" sz="2800" b="1" baseline="30000" dirty="0" smtClean="0"/>
              <a:t>th</a:t>
            </a:r>
            <a:endParaRPr lang="en-AU" sz="2800" b="1" dirty="0" smtClean="0"/>
          </a:p>
          <a:p>
            <a:endParaRPr lang="en-AU" sz="2800" b="1" dirty="0"/>
          </a:p>
          <a:p>
            <a:r>
              <a:rPr lang="en-AU" sz="2800" b="1" dirty="0" smtClean="0"/>
              <a:t>5</a:t>
            </a:r>
            <a:r>
              <a:rPr lang="en-AU" sz="2800" b="1" baseline="30000" dirty="0" smtClean="0"/>
              <a:t>th</a:t>
            </a:r>
            <a:endParaRPr lang="en-AU" sz="2800" b="1" dirty="0" smtClean="0"/>
          </a:p>
          <a:p>
            <a:r>
              <a:rPr lang="en-AU" sz="2800" b="1" dirty="0" smtClean="0"/>
              <a:t>6</a:t>
            </a:r>
            <a:r>
              <a:rPr lang="en-AU" sz="2800" b="1" baseline="30000" dirty="0" smtClean="0"/>
              <a:t>th</a:t>
            </a:r>
            <a:r>
              <a:rPr lang="en-AU" sz="2800" b="1" dirty="0" smtClean="0"/>
              <a:t> </a:t>
            </a:r>
          </a:p>
          <a:p>
            <a:endParaRPr lang="en-AU" sz="2000" b="1" dirty="0" smtClean="0"/>
          </a:p>
          <a:p>
            <a:endParaRPr lang="en-AU" sz="2000" b="1" dirty="0"/>
          </a:p>
        </p:txBody>
      </p:sp>
      <p:sp>
        <p:nvSpPr>
          <p:cNvPr id="7" name="Rounded Rectangle 6"/>
          <p:cNvSpPr/>
          <p:nvPr/>
        </p:nvSpPr>
        <p:spPr>
          <a:xfrm>
            <a:off x="971600" y="2996952"/>
            <a:ext cx="1728192" cy="1008112"/>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‘Ideal’ Courses</a:t>
            </a:r>
            <a:endParaRPr lang="en-AU" sz="2400" dirty="0"/>
          </a:p>
        </p:txBody>
      </p:sp>
      <p:sp>
        <p:nvSpPr>
          <p:cNvPr id="8" name="Rounded Rectangle 7"/>
          <p:cNvSpPr/>
          <p:nvPr/>
        </p:nvSpPr>
        <p:spPr>
          <a:xfrm>
            <a:off x="971600" y="4365104"/>
            <a:ext cx="1728192"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‘Realistic</a:t>
            </a:r>
            <a:r>
              <a:rPr lang="en-AU" sz="2400" dirty="0"/>
              <a:t>’ Courses</a:t>
            </a:r>
          </a:p>
        </p:txBody>
      </p:sp>
      <p:sp>
        <p:nvSpPr>
          <p:cNvPr id="9" name="Rounded Rectangle 8"/>
          <p:cNvSpPr/>
          <p:nvPr/>
        </p:nvSpPr>
        <p:spPr>
          <a:xfrm>
            <a:off x="971600" y="5589240"/>
            <a:ext cx="1728192" cy="1008112"/>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smtClean="0"/>
              <a:t>‘Foot-in-the-door’ Courses</a:t>
            </a:r>
            <a:endParaRPr lang="en-AU" sz="2400" dirty="0"/>
          </a:p>
        </p:txBody>
      </p:sp>
      <p:sp>
        <p:nvSpPr>
          <p:cNvPr id="11" name="Right Arrow 10"/>
          <p:cNvSpPr/>
          <p:nvPr/>
        </p:nvSpPr>
        <p:spPr>
          <a:xfrm>
            <a:off x="2915816" y="3182120"/>
            <a:ext cx="417359" cy="484632"/>
          </a:xfrm>
          <a:prstGeom prst="right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ight Arrow 11"/>
          <p:cNvSpPr/>
          <p:nvPr/>
        </p:nvSpPr>
        <p:spPr>
          <a:xfrm>
            <a:off x="2915816" y="4614201"/>
            <a:ext cx="417359" cy="484632"/>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ight Arrow 12"/>
          <p:cNvSpPr/>
          <p:nvPr/>
        </p:nvSpPr>
        <p:spPr>
          <a:xfrm>
            <a:off x="2915816" y="5850980"/>
            <a:ext cx="417359" cy="484632"/>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641766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139146" y="1772816"/>
            <a:ext cx="8229600" cy="4525963"/>
          </a:xfrm>
        </p:spPr>
        <p:txBody>
          <a:bodyPr>
            <a:normAutofit fontScale="92500" lnSpcReduction="10000"/>
          </a:bodyPr>
          <a:lstStyle/>
          <a:p>
            <a:pPr>
              <a:buNone/>
            </a:pPr>
            <a:r>
              <a:rPr lang="en-US" altLang="en-US" sz="3000" dirty="0"/>
              <a:t>It is important that your course preferences </a:t>
            </a:r>
            <a:r>
              <a:rPr lang="en-US" altLang="en-US" sz="3000" dirty="0" smtClean="0"/>
              <a:t>are</a:t>
            </a:r>
          </a:p>
          <a:p>
            <a:pPr>
              <a:buNone/>
            </a:pPr>
            <a:r>
              <a:rPr lang="en-US" altLang="en-US" sz="3000" dirty="0" smtClean="0"/>
              <a:t>considered </a:t>
            </a:r>
            <a:r>
              <a:rPr lang="en-US" altLang="en-US" sz="3000" dirty="0"/>
              <a:t>in the </a:t>
            </a:r>
            <a:r>
              <a:rPr lang="en-US" altLang="en-US" sz="3000" b="1" dirty="0"/>
              <a:t>m</a:t>
            </a:r>
            <a:r>
              <a:rPr lang="en-US" altLang="en-US" sz="3000" b="1" dirty="0" smtClean="0"/>
              <a:t>ajor offer </a:t>
            </a:r>
            <a:r>
              <a:rPr lang="en-US" altLang="en-US" sz="3000" b="1" dirty="0"/>
              <a:t>r</a:t>
            </a:r>
            <a:r>
              <a:rPr lang="en-US" altLang="en-US" sz="3000" b="1" dirty="0" smtClean="0"/>
              <a:t>ound </a:t>
            </a:r>
            <a:r>
              <a:rPr lang="en-US" altLang="en-US" sz="3000" dirty="0"/>
              <a:t>for </a:t>
            </a:r>
            <a:r>
              <a:rPr lang="en-US" altLang="en-US" sz="3000" dirty="0" smtClean="0"/>
              <a:t>that</a:t>
            </a:r>
          </a:p>
          <a:p>
            <a:pPr>
              <a:buNone/>
            </a:pPr>
            <a:r>
              <a:rPr lang="en-US" altLang="en-US" sz="3000" dirty="0" smtClean="0"/>
              <a:t>course</a:t>
            </a:r>
            <a:r>
              <a:rPr lang="en-US" altLang="en-US" sz="3000" dirty="0"/>
              <a:t>.</a:t>
            </a:r>
          </a:p>
          <a:p>
            <a:pPr>
              <a:buNone/>
            </a:pPr>
            <a:endParaRPr lang="en-US" altLang="en-US" sz="3000" dirty="0"/>
          </a:p>
          <a:p>
            <a:pPr marL="0" indent="0">
              <a:buNone/>
            </a:pPr>
            <a:r>
              <a:rPr lang="en-US" altLang="en-US" sz="3000" dirty="0"/>
              <a:t>Most </a:t>
            </a:r>
            <a:r>
              <a:rPr lang="en-US" altLang="en-US" sz="3000" dirty="0" smtClean="0"/>
              <a:t>semester </a:t>
            </a:r>
            <a:r>
              <a:rPr lang="en-US" altLang="en-US" sz="3000" dirty="0"/>
              <a:t>1 courses have their</a:t>
            </a:r>
          </a:p>
          <a:p>
            <a:pPr marL="0" indent="0">
              <a:buNone/>
            </a:pPr>
            <a:r>
              <a:rPr lang="en-US" altLang="en-US" sz="3000" b="1" dirty="0"/>
              <a:t>m</a:t>
            </a:r>
            <a:r>
              <a:rPr lang="en-US" altLang="en-US" sz="3000" b="1" dirty="0" smtClean="0"/>
              <a:t>ajor </a:t>
            </a:r>
            <a:r>
              <a:rPr lang="en-US" altLang="en-US" sz="3000" b="1" dirty="0"/>
              <a:t>o</a:t>
            </a:r>
            <a:r>
              <a:rPr lang="en-US" altLang="en-US" sz="3000" b="1" dirty="0" smtClean="0"/>
              <a:t>ffer </a:t>
            </a:r>
            <a:r>
              <a:rPr lang="en-US" altLang="en-US" sz="3000" b="1" dirty="0"/>
              <a:t>r</a:t>
            </a:r>
            <a:r>
              <a:rPr lang="en-US" altLang="en-US" sz="3000" b="1" dirty="0" smtClean="0"/>
              <a:t>ound </a:t>
            </a:r>
            <a:r>
              <a:rPr lang="en-US" altLang="en-US" sz="3000" dirty="0"/>
              <a:t>in January. </a:t>
            </a:r>
          </a:p>
          <a:p>
            <a:endParaRPr lang="en-US" altLang="en-US" sz="3000" dirty="0"/>
          </a:p>
          <a:p>
            <a:pPr marL="0" indent="0">
              <a:buNone/>
            </a:pPr>
            <a:r>
              <a:rPr lang="en-US" altLang="en-US" sz="3000" dirty="0"/>
              <a:t>A small number of courses have their</a:t>
            </a:r>
          </a:p>
          <a:p>
            <a:pPr marL="0" indent="0">
              <a:buNone/>
            </a:pPr>
            <a:r>
              <a:rPr lang="en-US" altLang="en-US" sz="3000" b="1" dirty="0"/>
              <a:t>m</a:t>
            </a:r>
            <a:r>
              <a:rPr lang="en-US" altLang="en-US" sz="3000" b="1" dirty="0" smtClean="0"/>
              <a:t>ajor </a:t>
            </a:r>
            <a:r>
              <a:rPr lang="en-US" altLang="en-US" sz="3000" b="1" dirty="0"/>
              <a:t>o</a:t>
            </a:r>
            <a:r>
              <a:rPr lang="en-US" altLang="en-US" sz="3000" b="1" dirty="0" smtClean="0"/>
              <a:t>ffer </a:t>
            </a:r>
            <a:r>
              <a:rPr lang="en-US" altLang="en-US" sz="3000" b="1" dirty="0"/>
              <a:t>r</a:t>
            </a:r>
            <a:r>
              <a:rPr lang="en-US" altLang="en-US" sz="3000" b="1" dirty="0" smtClean="0"/>
              <a:t>ound </a:t>
            </a:r>
            <a:r>
              <a:rPr lang="en-US" altLang="en-US" sz="3000" dirty="0"/>
              <a:t>in December.</a:t>
            </a:r>
          </a:p>
          <a:p>
            <a:endParaRPr lang="en-AU" dirty="0"/>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2097194"/>
            <a:ext cx="2987824" cy="4294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2199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2132856"/>
            <a:ext cx="5902424" cy="1470025"/>
          </a:xfrm>
        </p:spPr>
        <p:txBody>
          <a:bodyPr>
            <a:normAutofit/>
          </a:bodyPr>
          <a:lstStyle/>
          <a:p>
            <a:r>
              <a:rPr lang="en-AU" sz="4000" dirty="0" smtClean="0">
                <a:solidFill>
                  <a:srgbClr val="FF0000"/>
                </a:solidFill>
              </a:rPr>
              <a:t>2014/2015 </a:t>
            </a:r>
            <a:br>
              <a:rPr lang="en-AU" sz="4000" dirty="0" smtClean="0">
                <a:solidFill>
                  <a:srgbClr val="FF0000"/>
                </a:solidFill>
              </a:rPr>
            </a:br>
            <a:r>
              <a:rPr lang="en-AU" sz="4000" dirty="0" smtClean="0">
                <a:solidFill>
                  <a:srgbClr val="FF0000"/>
                </a:solidFill>
              </a:rPr>
              <a:t>Tertiary Admissions</a:t>
            </a:r>
            <a:endParaRPr lang="en-AU" sz="4000" dirty="0">
              <a:solidFill>
                <a:srgbClr val="FF0000"/>
              </a:solidFill>
            </a:endParaRPr>
          </a:p>
        </p:txBody>
      </p:sp>
      <p:sp>
        <p:nvSpPr>
          <p:cNvPr id="3" name="Subtitle 2"/>
          <p:cNvSpPr>
            <a:spLocks noGrp="1"/>
          </p:cNvSpPr>
          <p:nvPr>
            <p:ph type="subTitle" idx="1"/>
          </p:nvPr>
        </p:nvSpPr>
        <p:spPr>
          <a:xfrm>
            <a:off x="0" y="4077072"/>
            <a:ext cx="6400800" cy="1752600"/>
          </a:xfrm>
        </p:spPr>
        <p:txBody>
          <a:bodyPr/>
          <a:lstStyle/>
          <a:p>
            <a:r>
              <a:rPr lang="en-AU" dirty="0" smtClean="0">
                <a:solidFill>
                  <a:schemeClr val="tx1"/>
                </a:solidFill>
              </a:rPr>
              <a:t>QTAC procedures for Current</a:t>
            </a:r>
          </a:p>
          <a:p>
            <a:r>
              <a:rPr lang="en-AU" dirty="0" smtClean="0">
                <a:solidFill>
                  <a:schemeClr val="tx1"/>
                </a:solidFill>
              </a:rPr>
              <a:t>Year 12 students</a:t>
            </a:r>
            <a:endParaRPr lang="en-AU" dirty="0">
              <a:solidFill>
                <a:schemeClr val="tx1"/>
              </a:solidFill>
            </a:endParaRPr>
          </a:p>
        </p:txBody>
      </p:sp>
    </p:spTree>
    <p:extLst>
      <p:ext uri="{BB962C8B-B14F-4D97-AF65-F5344CB8AC3E}">
        <p14:creationId xmlns:p14="http://schemas.microsoft.com/office/powerpoint/2010/main" val="596659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grpSp>
        <p:nvGrpSpPr>
          <p:cNvPr id="4" name="Group 3"/>
          <p:cNvGrpSpPr/>
          <p:nvPr/>
        </p:nvGrpSpPr>
        <p:grpSpPr>
          <a:xfrm>
            <a:off x="2051720" y="1988840"/>
            <a:ext cx="5040559" cy="4001528"/>
            <a:chOff x="4680505" y="864096"/>
            <a:chExt cx="3850239" cy="2818480"/>
          </a:xfrm>
        </p:grpSpPr>
        <p:sp>
          <p:nvSpPr>
            <p:cNvPr id="5" name="Rounded Rectangle 4"/>
            <p:cNvSpPr/>
            <p:nvPr/>
          </p:nvSpPr>
          <p:spPr>
            <a:xfrm>
              <a:off x="4680505" y="864096"/>
              <a:ext cx="3850239" cy="281848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p:nvPr/>
          </p:nvSpPr>
          <p:spPr>
            <a:xfrm>
              <a:off x="4818092" y="1001683"/>
              <a:ext cx="3575065" cy="254330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AU" sz="2800" b="1" kern="1200" dirty="0" smtClean="0"/>
                <a:t>Step 2</a:t>
              </a:r>
            </a:p>
            <a:p>
              <a:pPr lvl="0" algn="ctr" defTabSz="1066800">
                <a:lnSpc>
                  <a:spcPct val="90000"/>
                </a:lnSpc>
                <a:spcBef>
                  <a:spcPct val="0"/>
                </a:spcBef>
                <a:spcAft>
                  <a:spcPct val="35000"/>
                </a:spcAft>
              </a:pPr>
              <a:r>
                <a:rPr lang="en-AU" sz="2400" kern="1200" dirty="0" smtClean="0"/>
                <a:t>Check the major </a:t>
              </a:r>
              <a:r>
                <a:rPr lang="en-AU" sz="2400" dirty="0"/>
                <a:t>o</a:t>
              </a:r>
              <a:r>
                <a:rPr lang="en-AU" sz="2400" kern="1200" dirty="0" smtClean="0"/>
                <a:t>ffer </a:t>
              </a:r>
              <a:r>
                <a:rPr lang="en-AU" sz="2400" dirty="0"/>
                <a:t>r</a:t>
              </a:r>
              <a:r>
                <a:rPr lang="en-AU" sz="2400" kern="1200" dirty="0" smtClean="0"/>
                <a:t>ound for each preference. </a:t>
              </a:r>
            </a:p>
            <a:p>
              <a:pPr lvl="0" algn="ctr" defTabSz="1066800">
                <a:lnSpc>
                  <a:spcPct val="90000"/>
                </a:lnSpc>
                <a:spcBef>
                  <a:spcPct val="0"/>
                </a:spcBef>
                <a:spcAft>
                  <a:spcPct val="35000"/>
                </a:spcAft>
              </a:pPr>
              <a:endParaRPr lang="en-AU" sz="2400" kern="1200" dirty="0" smtClean="0"/>
            </a:p>
            <a:p>
              <a:pPr lvl="0" algn="ctr" defTabSz="1066800">
                <a:lnSpc>
                  <a:spcPct val="90000"/>
                </a:lnSpc>
                <a:spcBef>
                  <a:spcPct val="0"/>
                </a:spcBef>
                <a:spcAft>
                  <a:spcPct val="35000"/>
                </a:spcAft>
              </a:pPr>
              <a:r>
                <a:rPr lang="en-AU" sz="2400" kern="1200" dirty="0" smtClean="0"/>
                <a:t>Reorder if necessary according to major </a:t>
              </a:r>
              <a:r>
                <a:rPr lang="en-AU" sz="2400" dirty="0"/>
                <a:t>o</a:t>
              </a:r>
              <a:r>
                <a:rPr lang="en-AU" sz="2400" kern="1200" dirty="0" smtClean="0"/>
                <a:t>ffer </a:t>
              </a:r>
              <a:r>
                <a:rPr lang="en-AU" sz="2400" dirty="0"/>
                <a:t>r</a:t>
              </a:r>
              <a:r>
                <a:rPr lang="en-AU" sz="2400" kern="1200" dirty="0" smtClean="0"/>
                <a:t>ound </a:t>
              </a:r>
              <a:r>
                <a:rPr lang="en-AU" sz="2400" dirty="0"/>
                <a:t>d</a:t>
              </a:r>
              <a:r>
                <a:rPr lang="en-AU" sz="2400" kern="1200" dirty="0" smtClean="0"/>
                <a:t>ate</a:t>
              </a:r>
            </a:p>
            <a:p>
              <a:pPr lvl="0" algn="ctr" defTabSz="1066800">
                <a:lnSpc>
                  <a:spcPct val="90000"/>
                </a:lnSpc>
                <a:spcBef>
                  <a:spcPct val="0"/>
                </a:spcBef>
                <a:spcAft>
                  <a:spcPct val="35000"/>
                </a:spcAft>
              </a:pPr>
              <a:endParaRPr lang="en-AU" sz="1300" kern="1200" dirty="0"/>
            </a:p>
          </p:txBody>
        </p:sp>
      </p:grpSp>
    </p:spTree>
    <p:extLst>
      <p:ext uri="{BB962C8B-B14F-4D97-AF65-F5344CB8AC3E}">
        <p14:creationId xmlns:p14="http://schemas.microsoft.com/office/powerpoint/2010/main" val="3127490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grpSp>
        <p:nvGrpSpPr>
          <p:cNvPr id="3" name="Group 2"/>
          <p:cNvGrpSpPr/>
          <p:nvPr/>
        </p:nvGrpSpPr>
        <p:grpSpPr>
          <a:xfrm>
            <a:off x="109937" y="1628800"/>
            <a:ext cx="1926269" cy="1003840"/>
            <a:chOff x="0" y="1728184"/>
            <a:chExt cx="1926269" cy="1003840"/>
          </a:xfrm>
        </p:grpSpPr>
        <p:sp>
          <p:nvSpPr>
            <p:cNvPr id="4" name="Rounded Rectangle 3"/>
            <p:cNvSpPr/>
            <p:nvPr/>
          </p:nvSpPr>
          <p:spPr>
            <a:xfrm>
              <a:off x="0" y="1728184"/>
              <a:ext cx="1926269" cy="1003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9003" y="1777187"/>
              <a:ext cx="1828263" cy="905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t>Step 2</a:t>
              </a:r>
              <a:endParaRPr lang="en-AU" sz="2000" b="1" kern="1200" dirty="0"/>
            </a:p>
          </p:txBody>
        </p:sp>
      </p:grpSp>
      <p:graphicFrame>
        <p:nvGraphicFramePr>
          <p:cNvPr id="6" name="Diagram 5"/>
          <p:cNvGraphicFramePr/>
          <p:nvPr>
            <p:extLst>
              <p:ext uri="{D42A27DB-BD31-4B8C-83A1-F6EECF244321}">
                <p14:modId xmlns:p14="http://schemas.microsoft.com/office/powerpoint/2010/main" val="1051120475"/>
              </p:ext>
            </p:extLst>
          </p:nvPr>
        </p:nvGraphicFramePr>
        <p:xfrm>
          <a:off x="1763688" y="2668543"/>
          <a:ext cx="6385151" cy="384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63635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grpSp>
        <p:nvGrpSpPr>
          <p:cNvPr id="3" name="Group 2"/>
          <p:cNvGrpSpPr/>
          <p:nvPr/>
        </p:nvGrpSpPr>
        <p:grpSpPr>
          <a:xfrm>
            <a:off x="109937" y="1628800"/>
            <a:ext cx="1926269" cy="1003840"/>
            <a:chOff x="0" y="1728184"/>
            <a:chExt cx="1926269" cy="1003840"/>
          </a:xfrm>
        </p:grpSpPr>
        <p:sp>
          <p:nvSpPr>
            <p:cNvPr id="4" name="Rounded Rectangle 3"/>
            <p:cNvSpPr/>
            <p:nvPr/>
          </p:nvSpPr>
          <p:spPr>
            <a:xfrm>
              <a:off x="0" y="1728184"/>
              <a:ext cx="1926269" cy="100384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p:nvPr/>
          </p:nvSpPr>
          <p:spPr>
            <a:xfrm>
              <a:off x="49003" y="1777187"/>
              <a:ext cx="1828263" cy="90583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t>Step 2 </a:t>
              </a:r>
            </a:p>
            <a:p>
              <a:pPr lvl="0" algn="ctr" defTabSz="889000">
                <a:lnSpc>
                  <a:spcPct val="90000"/>
                </a:lnSpc>
                <a:spcBef>
                  <a:spcPct val="0"/>
                </a:spcBef>
                <a:spcAft>
                  <a:spcPct val="35000"/>
                </a:spcAft>
              </a:pPr>
              <a:r>
                <a:rPr lang="en-AU" sz="2000" b="1" kern="1200" dirty="0" smtClean="0"/>
                <a:t>(cont.)</a:t>
              </a:r>
              <a:endParaRPr lang="en-AU" sz="2000" b="1" kern="1200" dirty="0"/>
            </a:p>
          </p:txBody>
        </p:sp>
      </p:grpSp>
      <p:graphicFrame>
        <p:nvGraphicFramePr>
          <p:cNvPr id="6" name="Diagram 5"/>
          <p:cNvGraphicFramePr/>
          <p:nvPr>
            <p:extLst>
              <p:ext uri="{D42A27DB-BD31-4B8C-83A1-F6EECF244321}">
                <p14:modId xmlns:p14="http://schemas.microsoft.com/office/powerpoint/2010/main" val="3653192455"/>
              </p:ext>
            </p:extLst>
          </p:nvPr>
        </p:nvGraphicFramePr>
        <p:xfrm>
          <a:off x="1763688" y="2668543"/>
          <a:ext cx="6385151" cy="3844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89958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4624"/>
            <a:ext cx="8301608" cy="1287016"/>
          </a:xfrm>
        </p:spPr>
        <p:txBody>
          <a:bodyPr>
            <a:normAutofit/>
          </a:bodyPr>
          <a:lstStyle/>
          <a:p>
            <a:pPr algn="l"/>
            <a:r>
              <a:rPr lang="en-AU" b="1" dirty="0">
                <a:solidFill>
                  <a:schemeClr val="bg1"/>
                </a:solidFill>
              </a:rPr>
              <a:t>Choosing your preferences </a:t>
            </a:r>
            <a:r>
              <a:rPr lang="en-AU" sz="2400" b="1" dirty="0">
                <a:solidFill>
                  <a:schemeClr val="bg1"/>
                </a:solidFill>
              </a:rPr>
              <a:t>(cont</a:t>
            </a:r>
            <a:r>
              <a:rPr lang="en-AU" sz="2400" b="1" dirty="0" smtClean="0">
                <a:solidFill>
                  <a:schemeClr val="bg1"/>
                </a:solidFill>
              </a:rPr>
              <a:t>.)</a:t>
            </a:r>
            <a:br>
              <a:rPr lang="en-AU" sz="2400" b="1" dirty="0" smtClean="0">
                <a:solidFill>
                  <a:schemeClr val="bg1"/>
                </a:solidFill>
              </a:rPr>
            </a:br>
            <a:r>
              <a:rPr lang="en-AU" sz="2400" b="1" dirty="0" smtClean="0">
                <a:solidFill>
                  <a:schemeClr val="bg1"/>
                </a:solidFill>
              </a:rPr>
              <a:t>Ordering preferences </a:t>
            </a:r>
            <a:r>
              <a:rPr lang="en-AU" sz="2400" b="1" dirty="0">
                <a:solidFill>
                  <a:schemeClr val="bg1"/>
                </a:solidFill>
              </a:rPr>
              <a:t>e</a:t>
            </a:r>
            <a:r>
              <a:rPr lang="en-AU" sz="2400" b="1" dirty="0" smtClean="0">
                <a:solidFill>
                  <a:schemeClr val="bg1"/>
                </a:solidFill>
              </a:rPr>
              <a:t>xample</a:t>
            </a:r>
            <a:endParaRPr lang="en-AU" dirty="0"/>
          </a:p>
        </p:txBody>
      </p:sp>
      <p:sp>
        <p:nvSpPr>
          <p:cNvPr id="3" name="TextBox 2"/>
          <p:cNvSpPr txBox="1"/>
          <p:nvPr/>
        </p:nvSpPr>
        <p:spPr>
          <a:xfrm>
            <a:off x="107504" y="1772816"/>
            <a:ext cx="7022179" cy="954107"/>
          </a:xfrm>
          <a:prstGeom prst="rect">
            <a:avLst/>
          </a:prstGeom>
          <a:noFill/>
        </p:spPr>
        <p:txBody>
          <a:bodyPr wrap="none" rtlCol="0">
            <a:spAutoFit/>
          </a:bodyPr>
          <a:lstStyle/>
          <a:p>
            <a:r>
              <a:rPr lang="en-AU" sz="2800" dirty="0"/>
              <a:t>December </a:t>
            </a:r>
            <a:r>
              <a:rPr lang="en-AU" sz="2800" dirty="0" smtClean="0"/>
              <a:t>major </a:t>
            </a:r>
            <a:r>
              <a:rPr lang="en-AU" sz="2800" dirty="0"/>
              <a:t>o</a:t>
            </a:r>
            <a:r>
              <a:rPr lang="en-AU" sz="2800" dirty="0" smtClean="0"/>
              <a:t>ffer </a:t>
            </a:r>
            <a:r>
              <a:rPr lang="en-AU" sz="2800" dirty="0"/>
              <a:t>r</a:t>
            </a:r>
            <a:r>
              <a:rPr lang="en-AU" sz="2800" dirty="0" smtClean="0"/>
              <a:t>ound </a:t>
            </a:r>
            <a:r>
              <a:rPr lang="en-AU" sz="2800" dirty="0"/>
              <a:t>courses must be </a:t>
            </a:r>
            <a:endParaRPr lang="en-AU" sz="2800" dirty="0" smtClean="0"/>
          </a:p>
          <a:p>
            <a:r>
              <a:rPr lang="en-AU" sz="2800" dirty="0" smtClean="0"/>
              <a:t>first</a:t>
            </a:r>
            <a:r>
              <a:rPr lang="en-AU" sz="2800" dirty="0"/>
              <a:t>, ie…</a:t>
            </a:r>
          </a:p>
        </p:txBody>
      </p:sp>
      <p:graphicFrame>
        <p:nvGraphicFramePr>
          <p:cNvPr id="5" name="Table 4"/>
          <p:cNvGraphicFramePr>
            <a:graphicFrameLocks noGrp="1"/>
          </p:cNvGraphicFramePr>
          <p:nvPr>
            <p:extLst>
              <p:ext uri="{D42A27DB-BD31-4B8C-83A1-F6EECF244321}">
                <p14:modId xmlns:p14="http://schemas.microsoft.com/office/powerpoint/2010/main" val="3267555681"/>
              </p:ext>
            </p:extLst>
          </p:nvPr>
        </p:nvGraphicFramePr>
        <p:xfrm>
          <a:off x="179512" y="2924944"/>
          <a:ext cx="7272808" cy="2976920"/>
        </p:xfrm>
        <a:graphic>
          <a:graphicData uri="http://schemas.openxmlformats.org/drawingml/2006/table">
            <a:tbl>
              <a:tblPr firstRow="1" bandRow="1">
                <a:tableStyleId>{5C22544A-7EE6-4342-B048-85BDC9FD1C3A}</a:tableStyleId>
              </a:tblPr>
              <a:tblGrid>
                <a:gridCol w="1224136"/>
                <a:gridCol w="3384376"/>
                <a:gridCol w="1224136"/>
                <a:gridCol w="1440160"/>
              </a:tblGrid>
              <a:tr h="654785">
                <a:tc>
                  <a:txBody>
                    <a:bodyPr/>
                    <a:lstStyle/>
                    <a:p>
                      <a:pPr algn="ctr"/>
                      <a:r>
                        <a:rPr lang="en-AU" dirty="0" smtClean="0"/>
                        <a:t>Preference</a:t>
                      </a:r>
                      <a:endParaRPr lang="en-AU" dirty="0"/>
                    </a:p>
                  </a:txBody>
                  <a:tcPr/>
                </a:tc>
                <a:tc>
                  <a:txBody>
                    <a:bodyPr/>
                    <a:lstStyle/>
                    <a:p>
                      <a:pPr algn="ctr"/>
                      <a:r>
                        <a:rPr lang="en-AU" dirty="0" smtClean="0"/>
                        <a:t>Course Title</a:t>
                      </a:r>
                      <a:endParaRPr lang="en-AU" dirty="0"/>
                    </a:p>
                  </a:txBody>
                  <a:tcPr/>
                </a:tc>
                <a:tc>
                  <a:txBody>
                    <a:bodyPr/>
                    <a:lstStyle/>
                    <a:p>
                      <a:pPr algn="ctr"/>
                      <a:r>
                        <a:rPr lang="en-AU" dirty="0" smtClean="0"/>
                        <a:t>Start</a:t>
                      </a:r>
                      <a:r>
                        <a:rPr lang="en-AU" baseline="0" dirty="0" smtClean="0"/>
                        <a:t> Month</a:t>
                      </a:r>
                      <a:endParaRPr lang="en-AU" dirty="0"/>
                    </a:p>
                  </a:txBody>
                  <a:tcPr/>
                </a:tc>
                <a:tc>
                  <a:txBody>
                    <a:bodyPr/>
                    <a:lstStyle/>
                    <a:p>
                      <a:pPr algn="ctr"/>
                      <a:r>
                        <a:rPr lang="en-AU" dirty="0" smtClean="0"/>
                        <a:t>Major</a:t>
                      </a:r>
                      <a:r>
                        <a:rPr lang="en-AU" baseline="0" dirty="0" smtClean="0"/>
                        <a:t> Offer Date</a:t>
                      </a:r>
                      <a:endParaRPr lang="en-AU" dirty="0"/>
                    </a:p>
                  </a:txBody>
                  <a:tcPr/>
                </a:tc>
              </a:tr>
              <a:tr h="425335">
                <a:tc>
                  <a:txBody>
                    <a:bodyPr/>
                    <a:lstStyle/>
                    <a:p>
                      <a:pPr algn="ctr"/>
                      <a:r>
                        <a:rPr lang="en-AU" sz="1600" dirty="0" smtClean="0"/>
                        <a:t>1</a:t>
                      </a:r>
                      <a:endParaRPr lang="en-AU" sz="1600" dirty="0"/>
                    </a:p>
                  </a:txBody>
                  <a:tcPr/>
                </a:tc>
                <a:tc>
                  <a:txBody>
                    <a:bodyPr/>
                    <a:lstStyle/>
                    <a:p>
                      <a:r>
                        <a:rPr lang="en-AU" sz="1600" dirty="0" smtClean="0"/>
                        <a:t>Brisbane Uni</a:t>
                      </a:r>
                      <a:r>
                        <a:rPr lang="en-AU" sz="1600" baseline="0" dirty="0" smtClean="0"/>
                        <a:t> – B Acting</a:t>
                      </a:r>
                      <a:endParaRPr lang="en-AU" sz="1600" dirty="0"/>
                    </a:p>
                  </a:txBody>
                  <a:tcPr/>
                </a:tc>
                <a:tc>
                  <a:txBody>
                    <a:bodyPr/>
                    <a:lstStyle/>
                    <a:p>
                      <a:pPr algn="l"/>
                      <a:r>
                        <a:rPr lang="en-AU" dirty="0" smtClean="0"/>
                        <a:t>Mar</a:t>
                      </a:r>
                      <a:r>
                        <a:rPr lang="en-AU" baseline="0" dirty="0" smtClean="0"/>
                        <a:t> 2015</a:t>
                      </a:r>
                      <a:endParaRPr lang="en-AU" dirty="0"/>
                    </a:p>
                  </a:txBody>
                  <a:tcPr/>
                </a:tc>
                <a:tc>
                  <a:txBody>
                    <a:bodyPr/>
                    <a:lstStyle/>
                    <a:p>
                      <a:pPr algn="l"/>
                      <a:r>
                        <a:rPr lang="en-AU" dirty="0" smtClean="0">
                          <a:solidFill>
                            <a:srgbClr val="FF0000"/>
                          </a:solidFill>
                        </a:rPr>
                        <a:t>11 Dec</a:t>
                      </a:r>
                      <a:r>
                        <a:rPr lang="en-AU" baseline="0" dirty="0" smtClean="0">
                          <a:solidFill>
                            <a:srgbClr val="FF0000"/>
                          </a:solidFill>
                        </a:rPr>
                        <a:t> 2014</a:t>
                      </a:r>
                      <a:endParaRPr lang="en-AU" dirty="0">
                        <a:solidFill>
                          <a:srgbClr val="FF0000"/>
                        </a:solidFill>
                      </a:endParaRPr>
                    </a:p>
                  </a:txBody>
                  <a:tcPr/>
                </a:tc>
              </a:tr>
              <a:tr h="379360">
                <a:tc>
                  <a:txBody>
                    <a:bodyPr/>
                    <a:lstStyle/>
                    <a:p>
                      <a:pPr algn="ctr"/>
                      <a:r>
                        <a:rPr lang="en-AU" sz="1600" dirty="0" smtClean="0"/>
                        <a:t>2</a:t>
                      </a:r>
                      <a:endParaRPr lang="en-AU" sz="1600" dirty="0"/>
                    </a:p>
                  </a:txBody>
                  <a:tcPr/>
                </a:tc>
                <a:tc>
                  <a:txBody>
                    <a:bodyPr/>
                    <a:lstStyle/>
                    <a:p>
                      <a:r>
                        <a:rPr lang="en-AU" sz="1600" dirty="0" smtClean="0"/>
                        <a:t>Metro Uni</a:t>
                      </a:r>
                      <a:r>
                        <a:rPr lang="en-AU" sz="1600" baseline="0" dirty="0" smtClean="0"/>
                        <a:t> – B Acting</a:t>
                      </a:r>
                      <a:endParaRPr lang="en-AU" sz="1600" dirty="0"/>
                    </a:p>
                  </a:txBody>
                  <a:tcPr/>
                </a:tc>
                <a:tc>
                  <a:txBody>
                    <a:bodyPr/>
                    <a:lstStyle/>
                    <a:p>
                      <a:pPr algn="l"/>
                      <a:r>
                        <a:rPr lang="en-AU" dirty="0" smtClean="0"/>
                        <a:t>Feb 2015</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rgbClr val="FF0000"/>
                          </a:solidFill>
                        </a:rPr>
                        <a:t>11 Dec</a:t>
                      </a:r>
                      <a:r>
                        <a:rPr lang="en-AU" baseline="0" dirty="0" smtClean="0">
                          <a:solidFill>
                            <a:srgbClr val="FF0000"/>
                          </a:solidFill>
                        </a:rPr>
                        <a:t> 2014</a:t>
                      </a:r>
                      <a:endParaRPr lang="en-AU" dirty="0" smtClean="0">
                        <a:solidFill>
                          <a:srgbClr val="FF0000"/>
                        </a:solidFill>
                      </a:endParaRPr>
                    </a:p>
                  </a:txBody>
                  <a:tcPr/>
                </a:tc>
              </a:tr>
              <a:tr h="379360">
                <a:tc>
                  <a:txBody>
                    <a:bodyPr/>
                    <a:lstStyle/>
                    <a:p>
                      <a:pPr algn="ctr"/>
                      <a:r>
                        <a:rPr lang="en-AU" sz="1600" dirty="0" smtClean="0"/>
                        <a:t>3</a:t>
                      </a:r>
                      <a:endParaRPr lang="en-AU" sz="1600" dirty="0"/>
                    </a:p>
                  </a:txBody>
                  <a:tcPr/>
                </a:tc>
                <a:tc>
                  <a:txBody>
                    <a:bodyPr/>
                    <a:lstStyle/>
                    <a:p>
                      <a:r>
                        <a:rPr lang="en-AU" sz="1600" dirty="0" smtClean="0"/>
                        <a:t>Brisbane Uni</a:t>
                      </a:r>
                      <a:r>
                        <a:rPr lang="en-AU" sz="1600" baseline="0" dirty="0" smtClean="0"/>
                        <a:t> – B Commerce</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Mar</a:t>
                      </a:r>
                      <a:r>
                        <a:rPr lang="en-AU" baseline="0" dirty="0" smtClean="0"/>
                        <a:t> 2015</a:t>
                      </a:r>
                      <a:endParaRPr lang="en-AU" dirty="0" smtClean="0"/>
                    </a:p>
                  </a:txBody>
                  <a:tcPr/>
                </a:tc>
                <a:tc>
                  <a:txBody>
                    <a:bodyPr/>
                    <a:lstStyle/>
                    <a:p>
                      <a:pPr algn="l"/>
                      <a:r>
                        <a:rPr lang="en-AU" dirty="0" smtClean="0"/>
                        <a:t>15 Jan 2015</a:t>
                      </a:r>
                      <a:endParaRPr lang="en-AU" dirty="0"/>
                    </a:p>
                  </a:txBody>
                  <a:tcPr/>
                </a:tc>
              </a:tr>
              <a:tr h="379360">
                <a:tc>
                  <a:txBody>
                    <a:bodyPr/>
                    <a:lstStyle/>
                    <a:p>
                      <a:pPr algn="ctr"/>
                      <a:r>
                        <a:rPr lang="en-AU" sz="1600" dirty="0" smtClean="0"/>
                        <a:t>4</a:t>
                      </a:r>
                      <a:endParaRPr lang="en-AU" sz="1600" dirty="0"/>
                    </a:p>
                  </a:txBody>
                  <a:tcPr/>
                </a:tc>
                <a:tc>
                  <a:txBody>
                    <a:bodyPr/>
                    <a:lstStyle/>
                    <a:p>
                      <a:r>
                        <a:rPr lang="en-AU" sz="1600" dirty="0" smtClean="0"/>
                        <a:t>Metro Uni</a:t>
                      </a:r>
                      <a:r>
                        <a:rPr lang="en-AU" sz="1600" baseline="0" dirty="0" smtClean="0"/>
                        <a:t> – B Commerce</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Feb 2015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15 Jan 2015</a:t>
                      </a:r>
                    </a:p>
                  </a:txBody>
                  <a:tcPr/>
                </a:tc>
              </a:tr>
              <a:tr h="379360">
                <a:tc>
                  <a:txBody>
                    <a:bodyPr/>
                    <a:lstStyle/>
                    <a:p>
                      <a:pPr algn="ctr"/>
                      <a:r>
                        <a:rPr lang="en-AU" sz="1600" dirty="0" smtClean="0"/>
                        <a:t>5</a:t>
                      </a:r>
                      <a:endParaRPr lang="en-AU" sz="1600" dirty="0"/>
                    </a:p>
                  </a:txBody>
                  <a:tcPr/>
                </a:tc>
                <a:tc>
                  <a:txBody>
                    <a:bodyPr/>
                    <a:lstStyle/>
                    <a:p>
                      <a:r>
                        <a:rPr lang="en-AU" sz="1600" dirty="0" smtClean="0"/>
                        <a:t>Accounting Institute – D Accounting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Mar</a:t>
                      </a:r>
                      <a:r>
                        <a:rPr lang="en-AU" baseline="0" dirty="0" smtClean="0"/>
                        <a:t> 2015</a:t>
                      </a:r>
                      <a:endParaRPr lang="en-AU"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15 Jan 2015</a:t>
                      </a:r>
                    </a:p>
                  </a:txBody>
                  <a:tcPr/>
                </a:tc>
              </a:tr>
              <a:tr h="379360">
                <a:tc>
                  <a:txBody>
                    <a:bodyPr/>
                    <a:lstStyle/>
                    <a:p>
                      <a:pPr algn="ctr"/>
                      <a:r>
                        <a:rPr lang="en-AU" sz="1600" dirty="0" smtClean="0"/>
                        <a:t>6</a:t>
                      </a:r>
                      <a:endParaRPr lang="en-AU" sz="1600" dirty="0"/>
                    </a:p>
                  </a:txBody>
                  <a:tcPr/>
                </a:tc>
                <a:tc>
                  <a:txBody>
                    <a:bodyPr/>
                    <a:lstStyle/>
                    <a:p>
                      <a:r>
                        <a:rPr lang="en-AU" sz="1600" dirty="0" smtClean="0"/>
                        <a:t>Accounting Institute – D Business</a:t>
                      </a:r>
                      <a:endParaRPr lang="en-AU" sz="1600" dirty="0"/>
                    </a:p>
                  </a:txBody>
                  <a:tcPr/>
                </a:tc>
                <a:tc>
                  <a:txBody>
                    <a:bodyPr/>
                    <a:lstStyle/>
                    <a:p>
                      <a:pPr algn="l"/>
                      <a:r>
                        <a:rPr lang="en-AU" dirty="0" smtClean="0"/>
                        <a:t>Mar</a:t>
                      </a:r>
                      <a:r>
                        <a:rPr lang="en-AU" baseline="0" dirty="0" smtClean="0"/>
                        <a:t> 2015</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15 Jan 2015</a:t>
                      </a:r>
                    </a:p>
                  </a:txBody>
                  <a:tcPr/>
                </a:tc>
              </a:tr>
            </a:tbl>
          </a:graphicData>
        </a:graphic>
      </p:graphicFrame>
    </p:spTree>
    <p:extLst>
      <p:ext uri="{BB962C8B-B14F-4D97-AF65-F5344CB8AC3E}">
        <p14:creationId xmlns:p14="http://schemas.microsoft.com/office/powerpoint/2010/main" val="12636293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251520" y="1628800"/>
            <a:ext cx="7427168" cy="4525963"/>
          </a:xfrm>
        </p:spPr>
        <p:txBody>
          <a:bodyPr/>
          <a:lstStyle/>
          <a:p>
            <a:pPr marL="0" indent="0">
              <a:spcBef>
                <a:spcPct val="50000"/>
              </a:spcBef>
              <a:buNone/>
            </a:pPr>
            <a:r>
              <a:rPr lang="en-AU" altLang="en-US" sz="2800" dirty="0" smtClean="0"/>
              <a:t>If, </a:t>
            </a:r>
            <a:r>
              <a:rPr lang="en-AU" altLang="en-US" sz="2800" dirty="0"/>
              <a:t>in the December offer </a:t>
            </a:r>
            <a:r>
              <a:rPr lang="en-AU" altLang="en-US" sz="2800" dirty="0" smtClean="0"/>
              <a:t>round, </a:t>
            </a:r>
            <a:r>
              <a:rPr lang="en-AU" altLang="en-US" sz="2800" dirty="0"/>
              <a:t>the applicant is offered their December </a:t>
            </a:r>
            <a:r>
              <a:rPr lang="en-AU" altLang="en-US" sz="2800" dirty="0" smtClean="0"/>
              <a:t>major </a:t>
            </a:r>
            <a:r>
              <a:rPr lang="en-AU" altLang="en-US" sz="2800" dirty="0"/>
              <a:t>o</a:t>
            </a:r>
            <a:r>
              <a:rPr lang="en-AU" altLang="en-US" sz="2800" dirty="0" smtClean="0"/>
              <a:t>ffer </a:t>
            </a:r>
            <a:r>
              <a:rPr lang="en-AU" altLang="en-US" sz="2800" dirty="0"/>
              <a:t>r</a:t>
            </a:r>
            <a:r>
              <a:rPr lang="en-AU" altLang="en-US" sz="2800" dirty="0" smtClean="0"/>
              <a:t>ound preference, ie</a:t>
            </a:r>
            <a:endParaRPr lang="en-AU" altLang="en-US" sz="2800" dirty="0"/>
          </a:p>
          <a:p>
            <a:pPr marL="0" indent="0">
              <a:spcBef>
                <a:spcPct val="50000"/>
              </a:spcBef>
              <a:buNone/>
            </a:pPr>
            <a:r>
              <a:rPr lang="en-AU" altLang="en-US" sz="2800" dirty="0"/>
              <a:t>Brisbane Uni </a:t>
            </a:r>
            <a:r>
              <a:rPr lang="en-AU" sz="2800" dirty="0"/>
              <a:t>–</a:t>
            </a:r>
            <a:r>
              <a:rPr lang="en-AU" altLang="en-US" sz="2800" dirty="0" smtClean="0"/>
              <a:t> </a:t>
            </a:r>
            <a:r>
              <a:rPr lang="en-AU" altLang="en-US" sz="2800" dirty="0"/>
              <a:t>B Acting</a:t>
            </a:r>
          </a:p>
          <a:p>
            <a:pPr marL="0" indent="0">
              <a:spcBef>
                <a:spcPct val="50000"/>
              </a:spcBef>
              <a:buNone/>
            </a:pPr>
            <a:r>
              <a:rPr lang="en-AU" altLang="en-US" sz="2800" dirty="0"/>
              <a:t>T</a:t>
            </a:r>
            <a:r>
              <a:rPr lang="en-AU" altLang="en-US" sz="2800" dirty="0" smtClean="0"/>
              <a:t>he </a:t>
            </a:r>
            <a:r>
              <a:rPr lang="en-AU" altLang="en-US" sz="2800" dirty="0"/>
              <a:t>applicant can </a:t>
            </a:r>
            <a:r>
              <a:rPr lang="en-AU" altLang="en-US" sz="2800" dirty="0" smtClean="0"/>
              <a:t>‘conditionally </a:t>
            </a:r>
            <a:r>
              <a:rPr lang="en-AU" altLang="en-US" sz="2800" dirty="0"/>
              <a:t>a</a:t>
            </a:r>
            <a:r>
              <a:rPr lang="en-AU" altLang="en-US" sz="2800" dirty="0" smtClean="0"/>
              <a:t>ccept</a:t>
            </a:r>
            <a:r>
              <a:rPr lang="en-AU" altLang="en-US" sz="2800" dirty="0"/>
              <a:t>’ this offer and rearrange their preferences so they will be considered for the courses they really want, which are offered in </a:t>
            </a:r>
            <a:r>
              <a:rPr lang="en-AU" altLang="en-US" sz="2800" dirty="0" smtClean="0"/>
              <a:t>January.</a:t>
            </a:r>
            <a:endParaRPr lang="en-AU" altLang="en-US" sz="2800" dirty="0"/>
          </a:p>
          <a:p>
            <a:endParaRPr lang="en-AU" dirty="0"/>
          </a:p>
        </p:txBody>
      </p:sp>
    </p:spTree>
    <p:extLst>
      <p:ext uri="{BB962C8B-B14F-4D97-AF65-F5344CB8AC3E}">
        <p14:creationId xmlns:p14="http://schemas.microsoft.com/office/powerpoint/2010/main" val="30968214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215008"/>
          </a:xfrm>
        </p:spPr>
        <p:txBody>
          <a:bodyPr>
            <a:normAutofit/>
          </a:bodyPr>
          <a:lstStyle/>
          <a:p>
            <a:pPr algn="l"/>
            <a:r>
              <a:rPr lang="en-AU" b="1" dirty="0">
                <a:solidFill>
                  <a:schemeClr val="bg1"/>
                </a:solidFill>
              </a:rPr>
              <a:t>Choosing your preferences </a:t>
            </a:r>
            <a:r>
              <a:rPr lang="en-AU" sz="2400" b="1" dirty="0">
                <a:solidFill>
                  <a:schemeClr val="bg1"/>
                </a:solidFill>
              </a:rPr>
              <a:t>(cont</a:t>
            </a:r>
            <a:r>
              <a:rPr lang="en-AU" sz="2400" b="1" dirty="0" smtClean="0">
                <a:solidFill>
                  <a:schemeClr val="bg1"/>
                </a:solidFill>
              </a:rPr>
              <a:t>.)</a:t>
            </a:r>
            <a:br>
              <a:rPr lang="en-AU" sz="2400" b="1" dirty="0" smtClean="0">
                <a:solidFill>
                  <a:schemeClr val="bg1"/>
                </a:solidFill>
              </a:rPr>
            </a:br>
            <a:r>
              <a:rPr lang="en-AU" sz="2400" b="1" dirty="0" smtClean="0">
                <a:solidFill>
                  <a:schemeClr val="bg1"/>
                </a:solidFill>
              </a:rPr>
              <a:t>Reminder…</a:t>
            </a:r>
            <a:endParaRPr lang="en-AU" dirty="0"/>
          </a:p>
        </p:txBody>
      </p:sp>
      <p:sp>
        <p:nvSpPr>
          <p:cNvPr id="3" name="Content Placeholder 2"/>
          <p:cNvSpPr>
            <a:spLocks noGrp="1"/>
          </p:cNvSpPr>
          <p:nvPr>
            <p:ph idx="1"/>
          </p:nvPr>
        </p:nvSpPr>
        <p:spPr>
          <a:xfrm>
            <a:off x="108517" y="1556792"/>
            <a:ext cx="7631835" cy="1540768"/>
          </a:xfrm>
        </p:spPr>
        <p:txBody>
          <a:bodyPr>
            <a:normAutofit/>
          </a:bodyPr>
          <a:lstStyle/>
          <a:p>
            <a:pPr marL="0" indent="0">
              <a:buNone/>
            </a:pPr>
            <a:r>
              <a:rPr lang="en-AU" sz="2800" dirty="0"/>
              <a:t>You </a:t>
            </a:r>
            <a:r>
              <a:rPr lang="en-AU" sz="2800" dirty="0" smtClean="0"/>
              <a:t>are only considered </a:t>
            </a:r>
            <a:r>
              <a:rPr lang="en-AU" sz="2800" dirty="0"/>
              <a:t>in subsequent offer rounds for courses listed </a:t>
            </a:r>
            <a:r>
              <a:rPr lang="en-AU" sz="2800" b="1" dirty="0"/>
              <a:t>above</a:t>
            </a:r>
            <a:r>
              <a:rPr lang="en-AU" sz="2800" dirty="0"/>
              <a:t> any previously offered course. </a:t>
            </a:r>
          </a:p>
          <a:p>
            <a:pPr marL="0" indent="0">
              <a:buNone/>
            </a:pPr>
            <a:endParaRPr lang="en-AU" dirty="0"/>
          </a:p>
          <a:p>
            <a:pPr marL="0" indent="0">
              <a:buNone/>
            </a:pPr>
            <a:endParaRPr lang="en-AU" dirty="0"/>
          </a:p>
        </p:txBody>
      </p:sp>
      <p:graphicFrame>
        <p:nvGraphicFramePr>
          <p:cNvPr id="5" name="Table 4"/>
          <p:cNvGraphicFramePr>
            <a:graphicFrameLocks noGrp="1"/>
          </p:cNvGraphicFramePr>
          <p:nvPr>
            <p:extLst>
              <p:ext uri="{D42A27DB-BD31-4B8C-83A1-F6EECF244321}">
                <p14:modId xmlns:p14="http://schemas.microsoft.com/office/powerpoint/2010/main" val="2854698878"/>
              </p:ext>
            </p:extLst>
          </p:nvPr>
        </p:nvGraphicFramePr>
        <p:xfrm>
          <a:off x="251520" y="2996952"/>
          <a:ext cx="7272808" cy="3420520"/>
        </p:xfrm>
        <a:graphic>
          <a:graphicData uri="http://schemas.openxmlformats.org/drawingml/2006/table">
            <a:tbl>
              <a:tblPr firstRow="1" bandRow="1">
                <a:tableStyleId>{5C22544A-7EE6-4342-B048-85BDC9FD1C3A}</a:tableStyleId>
              </a:tblPr>
              <a:tblGrid>
                <a:gridCol w="1224136"/>
                <a:gridCol w="3384376"/>
                <a:gridCol w="1224136"/>
                <a:gridCol w="1440160"/>
              </a:tblGrid>
              <a:tr h="654785">
                <a:tc>
                  <a:txBody>
                    <a:bodyPr/>
                    <a:lstStyle/>
                    <a:p>
                      <a:pPr algn="ctr"/>
                      <a:r>
                        <a:rPr lang="en-AU" dirty="0" smtClean="0"/>
                        <a:t>Preference</a:t>
                      </a:r>
                      <a:endParaRPr lang="en-AU" dirty="0"/>
                    </a:p>
                  </a:txBody>
                  <a:tcPr/>
                </a:tc>
                <a:tc>
                  <a:txBody>
                    <a:bodyPr/>
                    <a:lstStyle/>
                    <a:p>
                      <a:pPr algn="ctr"/>
                      <a:r>
                        <a:rPr lang="en-AU" dirty="0" smtClean="0"/>
                        <a:t>Course Title</a:t>
                      </a:r>
                      <a:endParaRPr lang="en-AU" dirty="0"/>
                    </a:p>
                  </a:txBody>
                  <a:tcPr/>
                </a:tc>
                <a:tc>
                  <a:txBody>
                    <a:bodyPr/>
                    <a:lstStyle/>
                    <a:p>
                      <a:pPr algn="ctr"/>
                      <a:r>
                        <a:rPr lang="en-AU" dirty="0" smtClean="0"/>
                        <a:t>Start</a:t>
                      </a:r>
                      <a:r>
                        <a:rPr lang="en-AU" baseline="0" dirty="0" smtClean="0"/>
                        <a:t> Month</a:t>
                      </a:r>
                      <a:endParaRPr lang="en-AU" dirty="0"/>
                    </a:p>
                  </a:txBody>
                  <a:tcPr/>
                </a:tc>
                <a:tc>
                  <a:txBody>
                    <a:bodyPr/>
                    <a:lstStyle/>
                    <a:p>
                      <a:pPr algn="ctr"/>
                      <a:r>
                        <a:rPr lang="en-AU" dirty="0" smtClean="0"/>
                        <a:t>Major</a:t>
                      </a:r>
                      <a:r>
                        <a:rPr lang="en-AU" baseline="0" dirty="0" smtClean="0"/>
                        <a:t> Offer Date</a:t>
                      </a:r>
                      <a:endParaRPr lang="en-AU" dirty="0"/>
                    </a:p>
                  </a:txBody>
                  <a:tcPr/>
                </a:tc>
              </a:tr>
              <a:tr h="425335">
                <a:tc>
                  <a:txBody>
                    <a:bodyPr/>
                    <a:lstStyle/>
                    <a:p>
                      <a:pPr algn="ctr"/>
                      <a:r>
                        <a:rPr lang="en-AU" sz="1600" dirty="0" smtClean="0"/>
                        <a:t>1</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Brisbane Uni – B Commerce</a:t>
                      </a:r>
                    </a:p>
                  </a:txBody>
                  <a:tcPr/>
                </a:tc>
                <a:tc>
                  <a:txBody>
                    <a:bodyPr/>
                    <a:lstStyle/>
                    <a:p>
                      <a:pPr algn="l"/>
                      <a:r>
                        <a:rPr lang="en-AU" dirty="0" smtClean="0"/>
                        <a:t>Mar 2015</a:t>
                      </a:r>
                      <a:endParaRPr lang="en-AU" dirty="0"/>
                    </a:p>
                  </a:txBody>
                  <a:tcPr/>
                </a:tc>
                <a:tc>
                  <a:txBody>
                    <a:bodyPr/>
                    <a:lstStyle/>
                    <a:p>
                      <a:pPr algn="l"/>
                      <a:r>
                        <a:rPr lang="en-AU" dirty="0" smtClean="0">
                          <a:solidFill>
                            <a:schemeClr val="tx1"/>
                          </a:solidFill>
                        </a:rPr>
                        <a:t>15</a:t>
                      </a:r>
                      <a:r>
                        <a:rPr lang="en-AU" baseline="0" dirty="0" smtClean="0">
                          <a:solidFill>
                            <a:schemeClr val="tx1"/>
                          </a:solidFill>
                        </a:rPr>
                        <a:t> Jan 2015</a:t>
                      </a:r>
                      <a:endParaRPr lang="en-AU" dirty="0">
                        <a:solidFill>
                          <a:schemeClr val="tx1"/>
                        </a:solidFill>
                      </a:endParaRPr>
                    </a:p>
                  </a:txBody>
                  <a:tcPr/>
                </a:tc>
              </a:tr>
              <a:tr h="379360">
                <a:tc>
                  <a:txBody>
                    <a:bodyPr/>
                    <a:lstStyle/>
                    <a:p>
                      <a:pPr algn="ctr"/>
                      <a:r>
                        <a:rPr lang="en-AU" sz="1600" dirty="0" smtClean="0"/>
                        <a:t>2</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Metro Uni – B Commerce</a:t>
                      </a:r>
                    </a:p>
                  </a:txBody>
                  <a:tcPr/>
                </a:tc>
                <a:tc>
                  <a:txBody>
                    <a:bodyPr/>
                    <a:lstStyle/>
                    <a:p>
                      <a:pPr algn="l"/>
                      <a:r>
                        <a:rPr lang="en-AU" dirty="0" smtClean="0"/>
                        <a:t>Feb 2015</a:t>
                      </a:r>
                      <a:endParaRPr lang="en-A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15</a:t>
                      </a:r>
                      <a:r>
                        <a:rPr lang="en-AU" baseline="0" dirty="0" smtClean="0">
                          <a:solidFill>
                            <a:schemeClr val="tx1"/>
                          </a:solidFill>
                        </a:rPr>
                        <a:t> Jan 2015</a:t>
                      </a:r>
                      <a:endParaRPr lang="en-AU" dirty="0" smtClean="0">
                        <a:solidFill>
                          <a:schemeClr val="tx1"/>
                        </a:solidFill>
                      </a:endParaRPr>
                    </a:p>
                  </a:txBody>
                  <a:tcPr/>
                </a:tc>
              </a:tr>
              <a:tr h="379360">
                <a:tc>
                  <a:txBody>
                    <a:bodyPr/>
                    <a:lstStyle/>
                    <a:p>
                      <a:pPr algn="ctr"/>
                      <a:r>
                        <a:rPr lang="en-AU" sz="1600" dirty="0" smtClean="0"/>
                        <a:t>3</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Accounting Institute – D Accounting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Mar 2015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15</a:t>
                      </a:r>
                      <a:r>
                        <a:rPr lang="en-AU" baseline="0" dirty="0" smtClean="0">
                          <a:solidFill>
                            <a:schemeClr val="tx1"/>
                          </a:solidFill>
                        </a:rPr>
                        <a:t> Jan 2015</a:t>
                      </a:r>
                      <a:endParaRPr lang="en-AU" dirty="0" smtClean="0">
                        <a:solidFill>
                          <a:schemeClr val="tx1"/>
                        </a:solidFill>
                      </a:endParaRPr>
                    </a:p>
                  </a:txBody>
                  <a:tcPr/>
                </a:tc>
              </a:tr>
              <a:tr h="379360">
                <a:tc>
                  <a:txBody>
                    <a:bodyPr/>
                    <a:lstStyle/>
                    <a:p>
                      <a:pPr algn="ctr"/>
                      <a:r>
                        <a:rPr lang="en-AU" sz="1600" dirty="0" smtClean="0"/>
                        <a:t>4</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Accounting Institute </a:t>
                      </a:r>
                      <a:r>
                        <a:rPr lang="en-AU" sz="1600" dirty="0" smtClean="0"/>
                        <a:t>– D Business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Mar 2015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solidFill>
                            <a:schemeClr val="tx1"/>
                          </a:solidFill>
                        </a:rPr>
                        <a:t>15</a:t>
                      </a:r>
                      <a:r>
                        <a:rPr lang="en-AU" baseline="0" dirty="0" smtClean="0">
                          <a:solidFill>
                            <a:schemeClr val="tx1"/>
                          </a:solidFill>
                        </a:rPr>
                        <a:t> Jan 2015</a:t>
                      </a:r>
                      <a:endParaRPr lang="en-AU" dirty="0" smtClean="0">
                        <a:solidFill>
                          <a:schemeClr val="tx1"/>
                        </a:solidFill>
                      </a:endParaRPr>
                    </a:p>
                  </a:txBody>
                  <a:tcPr/>
                </a:tc>
              </a:tr>
              <a:tr h="379360">
                <a:tc>
                  <a:txBody>
                    <a:bodyPr/>
                    <a:lstStyle/>
                    <a:p>
                      <a:pPr algn="ctr"/>
                      <a:r>
                        <a:rPr lang="en-AU" sz="1600" dirty="0" smtClean="0"/>
                        <a:t>5</a:t>
                      </a:r>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dirty="0" smtClean="0"/>
                        <a:t>Metro Uni – B Acting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Feb 2015</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solidFill>
                            <a:schemeClr val="tx1"/>
                          </a:solidFill>
                        </a:rPr>
                        <a:t>11 Dec 2015</a:t>
                      </a:r>
                      <a:endParaRPr lang="en-AU" dirty="0" smtClean="0">
                        <a:solidFill>
                          <a:schemeClr val="tx1"/>
                        </a:solidFill>
                      </a:endParaRPr>
                    </a:p>
                  </a:txBody>
                  <a:tcPr/>
                </a:tc>
              </a:tr>
              <a:tr h="379360">
                <a:tc>
                  <a:txBody>
                    <a:bodyPr/>
                    <a:lstStyle/>
                    <a:p>
                      <a:pPr algn="ctr"/>
                      <a:r>
                        <a:rPr lang="en-AU" sz="1600" dirty="0" smtClean="0"/>
                        <a:t>6</a:t>
                      </a:r>
                      <a:endParaRPr lang="en-AU" sz="1600" dirty="0"/>
                    </a:p>
                  </a:txBody>
                  <a:tcPr/>
                </a:tc>
                <a:tc>
                  <a:txBody>
                    <a:bodyPr/>
                    <a:lstStyle/>
                    <a:p>
                      <a:r>
                        <a:rPr lang="en-AU" sz="1600" dirty="0" smtClean="0"/>
                        <a:t>Brisbane Uni – B Acting</a:t>
                      </a:r>
                    </a:p>
                    <a:p>
                      <a:endParaRPr lang="en-AU"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Mar 2015</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dirty="0" smtClean="0">
                          <a:solidFill>
                            <a:srgbClr val="FF0000"/>
                          </a:solidFill>
                        </a:rPr>
                        <a:t>Conditionall</a:t>
                      </a:r>
                      <a:r>
                        <a:rPr lang="en-AU" sz="1600" baseline="0" dirty="0" smtClean="0">
                          <a:solidFill>
                            <a:srgbClr val="FF0000"/>
                          </a:solidFill>
                        </a:rPr>
                        <a:t>y accepted offer in Dec 2014</a:t>
                      </a:r>
                      <a:endParaRPr lang="en-AU" sz="1600" dirty="0" smtClean="0">
                        <a:solidFill>
                          <a:srgbClr val="FF0000"/>
                        </a:solidFill>
                      </a:endParaRPr>
                    </a:p>
                  </a:txBody>
                  <a:tcPr/>
                </a:tc>
              </a:tr>
            </a:tbl>
          </a:graphicData>
        </a:graphic>
      </p:graphicFrame>
    </p:spTree>
    <p:extLst>
      <p:ext uri="{BB962C8B-B14F-4D97-AF65-F5344CB8AC3E}">
        <p14:creationId xmlns:p14="http://schemas.microsoft.com/office/powerpoint/2010/main" val="16796366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251520" y="2204864"/>
            <a:ext cx="6480720" cy="4525963"/>
          </a:xfrm>
        </p:spPr>
        <p:txBody>
          <a:bodyPr>
            <a:normAutofit/>
          </a:bodyPr>
          <a:lstStyle/>
          <a:p>
            <a:pPr marL="0" indent="0">
              <a:buNone/>
            </a:pPr>
            <a:r>
              <a:rPr lang="en-AU" sz="2800" dirty="0"/>
              <a:t>You do not need to change this order for any top up offer rounds in February and March (unless you have courses with different </a:t>
            </a:r>
            <a:r>
              <a:rPr lang="en-AU" sz="2800" dirty="0" smtClean="0"/>
              <a:t>major </a:t>
            </a:r>
            <a:r>
              <a:rPr lang="en-AU" sz="2800" dirty="0"/>
              <a:t>o</a:t>
            </a:r>
            <a:r>
              <a:rPr lang="en-AU" sz="2800" dirty="0" smtClean="0"/>
              <a:t>ffer </a:t>
            </a:r>
            <a:r>
              <a:rPr lang="en-AU" sz="2800" dirty="0"/>
              <a:t>r</a:t>
            </a:r>
            <a:r>
              <a:rPr lang="en-AU" sz="2800" dirty="0" smtClean="0"/>
              <a:t>ounds </a:t>
            </a:r>
            <a:r>
              <a:rPr lang="en-AU" sz="2800" dirty="0"/>
              <a:t>such as Bond </a:t>
            </a:r>
            <a:r>
              <a:rPr lang="en-AU" sz="2800" dirty="0" smtClean="0"/>
              <a:t>University, </a:t>
            </a:r>
            <a:r>
              <a:rPr lang="en-AU" sz="2800" dirty="0"/>
              <a:t>with a </a:t>
            </a:r>
            <a:r>
              <a:rPr lang="en-AU" sz="2800" dirty="0" smtClean="0"/>
              <a:t>major </a:t>
            </a:r>
            <a:r>
              <a:rPr lang="en-AU" sz="2800" dirty="0"/>
              <a:t>o</a:t>
            </a:r>
            <a:r>
              <a:rPr lang="en-AU" sz="2800" dirty="0" smtClean="0"/>
              <a:t>ffer </a:t>
            </a:r>
            <a:r>
              <a:rPr lang="en-AU" sz="2800" dirty="0"/>
              <a:t>r</a:t>
            </a:r>
            <a:r>
              <a:rPr lang="en-AU" sz="2800" dirty="0" smtClean="0"/>
              <a:t>ound </a:t>
            </a:r>
            <a:r>
              <a:rPr lang="en-AU" sz="2800" dirty="0"/>
              <a:t>in March). </a:t>
            </a:r>
          </a:p>
        </p:txBody>
      </p:sp>
    </p:spTree>
    <p:extLst>
      <p:ext uri="{BB962C8B-B14F-4D97-AF65-F5344CB8AC3E}">
        <p14:creationId xmlns:p14="http://schemas.microsoft.com/office/powerpoint/2010/main" val="14888828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107504" y="1556792"/>
            <a:ext cx="6984776" cy="5301208"/>
          </a:xfrm>
        </p:spPr>
        <p:txBody>
          <a:bodyPr>
            <a:normAutofit/>
          </a:bodyPr>
          <a:lstStyle/>
          <a:p>
            <a:pPr marL="0" indent="0">
              <a:spcAft>
                <a:spcPts val="1200"/>
              </a:spcAft>
              <a:buNone/>
            </a:pPr>
            <a:r>
              <a:rPr lang="en-AU" sz="2800" dirty="0" smtClean="0"/>
              <a:t>Finally, year round admissions means…</a:t>
            </a:r>
          </a:p>
          <a:p>
            <a:pPr>
              <a:buFont typeface="Wingdings" panose="05000000000000000000" pitchFamily="2" charset="2"/>
              <a:buChar char="§"/>
            </a:pPr>
            <a:r>
              <a:rPr lang="en-AU" sz="2400" dirty="0" smtClean="0"/>
              <a:t>If you do not receive an offer in your preferred course in January, February or March 2015, you have more options. </a:t>
            </a:r>
          </a:p>
          <a:p>
            <a:pPr>
              <a:buFont typeface="Wingdings" panose="05000000000000000000" pitchFamily="2" charset="2"/>
              <a:buChar char="§"/>
            </a:pPr>
            <a:endParaRPr lang="en-AU" sz="1100" dirty="0" smtClean="0"/>
          </a:p>
          <a:p>
            <a:pPr>
              <a:buFont typeface="Wingdings" panose="05000000000000000000" pitchFamily="2" charset="2"/>
              <a:buChar char="§"/>
            </a:pPr>
            <a:r>
              <a:rPr lang="en-AU" sz="2400" dirty="0" smtClean="0"/>
              <a:t>You can keep your QTAC application active after the semester 1 offer rounds through to July 2015.</a:t>
            </a:r>
          </a:p>
          <a:p>
            <a:pPr>
              <a:buFont typeface="Wingdings" panose="05000000000000000000" pitchFamily="2" charset="2"/>
              <a:buChar char="§"/>
            </a:pPr>
            <a:endParaRPr lang="en-AU" sz="1200" dirty="0" smtClean="0"/>
          </a:p>
          <a:p>
            <a:pPr>
              <a:buFont typeface="Wingdings" panose="05000000000000000000" pitchFamily="2" charset="2"/>
              <a:buChar char="§"/>
            </a:pPr>
            <a:r>
              <a:rPr lang="en-AU" sz="2400" dirty="0" smtClean="0"/>
              <a:t>You can conditionally accept an offer in January or February (and even begin that course), change your preferences to include semester 2 courses and be considered for your new higher preferences in the June major </a:t>
            </a:r>
            <a:r>
              <a:rPr lang="en-AU" sz="2400" dirty="0"/>
              <a:t>o</a:t>
            </a:r>
            <a:r>
              <a:rPr lang="en-AU" sz="2400" dirty="0" smtClean="0"/>
              <a:t>ffer </a:t>
            </a:r>
            <a:r>
              <a:rPr lang="en-AU" sz="2400" dirty="0"/>
              <a:t>r</a:t>
            </a:r>
            <a:r>
              <a:rPr lang="en-AU" sz="2400" dirty="0" smtClean="0"/>
              <a:t>ound.</a:t>
            </a:r>
            <a:endParaRPr lang="en-AU" sz="2400" dirty="0"/>
          </a:p>
        </p:txBody>
      </p:sp>
    </p:spTree>
    <p:extLst>
      <p:ext uri="{BB962C8B-B14F-4D97-AF65-F5344CB8AC3E}">
        <p14:creationId xmlns:p14="http://schemas.microsoft.com/office/powerpoint/2010/main" val="2604622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107504" y="1556792"/>
            <a:ext cx="6984776" cy="5301208"/>
          </a:xfrm>
        </p:spPr>
        <p:txBody>
          <a:bodyPr>
            <a:normAutofit/>
          </a:bodyPr>
          <a:lstStyle/>
          <a:p>
            <a:pPr marL="0" indent="0">
              <a:buNone/>
            </a:pPr>
            <a:r>
              <a:rPr lang="en-AU" sz="2800" b="1" dirty="0" smtClean="0"/>
              <a:t>Applying for semester 2 </a:t>
            </a:r>
            <a:r>
              <a:rPr lang="en-AU" sz="2800" b="1" dirty="0"/>
              <a:t>c</a:t>
            </a:r>
            <a:r>
              <a:rPr lang="en-AU" sz="2800" b="1" dirty="0" smtClean="0"/>
              <a:t>ourses</a:t>
            </a:r>
          </a:p>
          <a:p>
            <a:pPr marL="0" indent="0">
              <a:buNone/>
            </a:pPr>
            <a:endParaRPr lang="en-AU" sz="1800" dirty="0"/>
          </a:p>
          <a:p>
            <a:pPr>
              <a:buFont typeface="Wingdings" panose="05000000000000000000" pitchFamily="2" charset="2"/>
              <a:buChar char="§"/>
            </a:pPr>
            <a:r>
              <a:rPr lang="en-AU" sz="2400" dirty="0" smtClean="0"/>
              <a:t>If you make a firm response in semester 1, and then change your mind, you do not submit a new application. </a:t>
            </a:r>
          </a:p>
          <a:p>
            <a:pPr>
              <a:buFont typeface="Wingdings" panose="05000000000000000000" pitchFamily="2" charset="2"/>
              <a:buChar char="§"/>
            </a:pPr>
            <a:endParaRPr lang="en-AU" sz="1800" dirty="0" smtClean="0"/>
          </a:p>
          <a:p>
            <a:pPr>
              <a:buFont typeface="Wingdings" panose="05000000000000000000" pitchFamily="2" charset="2"/>
              <a:buChar char="§"/>
            </a:pPr>
            <a:r>
              <a:rPr lang="en-AU" sz="2400" dirty="0" smtClean="0"/>
              <a:t>Instead, just log in to your application using your application number and PIN and change your preferences to include semester 2 courses. </a:t>
            </a:r>
          </a:p>
          <a:p>
            <a:pPr>
              <a:buFont typeface="Wingdings" panose="05000000000000000000" pitchFamily="2" charset="2"/>
              <a:buChar char="§"/>
            </a:pPr>
            <a:endParaRPr lang="en-AU" sz="1800" dirty="0" smtClean="0"/>
          </a:p>
          <a:p>
            <a:pPr>
              <a:buFont typeface="Wingdings" panose="05000000000000000000" pitchFamily="2" charset="2"/>
              <a:buChar char="§"/>
            </a:pPr>
            <a:r>
              <a:rPr lang="en-AU" sz="2400" dirty="0" smtClean="0"/>
              <a:t>Your new </a:t>
            </a:r>
            <a:r>
              <a:rPr lang="en-AU" sz="2400" dirty="0"/>
              <a:t>s</a:t>
            </a:r>
            <a:r>
              <a:rPr lang="en-AU" sz="2400" dirty="0" smtClean="0"/>
              <a:t>emester 2 course(s) must be listed </a:t>
            </a:r>
            <a:r>
              <a:rPr lang="en-AU" sz="2400" b="1" dirty="0" smtClean="0"/>
              <a:t>above</a:t>
            </a:r>
            <a:r>
              <a:rPr lang="en-AU" sz="2400" dirty="0" smtClean="0"/>
              <a:t> your previously offered course(s).</a:t>
            </a:r>
            <a:endParaRPr lang="en-AU" sz="2400" dirty="0"/>
          </a:p>
        </p:txBody>
      </p:sp>
    </p:spTree>
    <p:extLst>
      <p:ext uri="{BB962C8B-B14F-4D97-AF65-F5344CB8AC3E}">
        <p14:creationId xmlns:p14="http://schemas.microsoft.com/office/powerpoint/2010/main" val="34592931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251520" y="2132856"/>
            <a:ext cx="6984776" cy="4725144"/>
          </a:xfrm>
        </p:spPr>
        <p:txBody>
          <a:bodyPr>
            <a:normAutofit/>
          </a:bodyPr>
          <a:lstStyle/>
          <a:p>
            <a:pPr marL="0" indent="0">
              <a:buNone/>
            </a:pPr>
            <a:r>
              <a:rPr lang="en-AU" sz="2800" dirty="0" smtClean="0"/>
              <a:t>To give yourself the best chance of getting the offer you want, use all six preferences for semester 1 courses, then change your preferences after semester 1 offers if you want to be considered for semester 2 courses. </a:t>
            </a:r>
          </a:p>
        </p:txBody>
      </p:sp>
    </p:spTree>
    <p:extLst>
      <p:ext uri="{BB962C8B-B14F-4D97-AF65-F5344CB8AC3E}">
        <p14:creationId xmlns:p14="http://schemas.microsoft.com/office/powerpoint/2010/main" val="1246511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lstStyle/>
          <a:p>
            <a:pPr algn="l"/>
            <a:r>
              <a:rPr lang="en-AU" b="1" dirty="0" smtClean="0">
                <a:solidFill>
                  <a:schemeClr val="bg1"/>
                </a:solidFill>
              </a:rPr>
              <a:t>Contents</a:t>
            </a:r>
            <a:endParaRPr lang="en-AU" b="1" dirty="0">
              <a:solidFill>
                <a:schemeClr val="bg1"/>
              </a:solidFill>
            </a:endParaRPr>
          </a:p>
        </p:txBody>
      </p:sp>
      <p:sp>
        <p:nvSpPr>
          <p:cNvPr id="3" name="Content Placeholder 2"/>
          <p:cNvSpPr>
            <a:spLocks noGrp="1"/>
          </p:cNvSpPr>
          <p:nvPr>
            <p:ph idx="1"/>
          </p:nvPr>
        </p:nvSpPr>
        <p:spPr>
          <a:xfrm>
            <a:off x="323528" y="1628800"/>
            <a:ext cx="6923112" cy="4525963"/>
          </a:xfrm>
        </p:spPr>
        <p:txBody>
          <a:bodyPr>
            <a:normAutofit/>
          </a:bodyPr>
          <a:lstStyle/>
          <a:p>
            <a:pPr>
              <a:buFont typeface="Wingdings" panose="05000000000000000000" pitchFamily="2" charset="2"/>
              <a:buChar char="§"/>
            </a:pPr>
            <a:r>
              <a:rPr lang="en-AU" sz="2800" dirty="0" smtClean="0"/>
              <a:t>Who can apply through QTAC?</a:t>
            </a:r>
          </a:p>
          <a:p>
            <a:pPr>
              <a:buFont typeface="Wingdings" panose="05000000000000000000" pitchFamily="2" charset="2"/>
              <a:buChar char="§"/>
            </a:pPr>
            <a:r>
              <a:rPr lang="en-AU" sz="2800" dirty="0" smtClean="0"/>
              <a:t>What types of courses are available?</a:t>
            </a:r>
          </a:p>
          <a:p>
            <a:pPr>
              <a:buFont typeface="Wingdings" panose="05000000000000000000" pitchFamily="2" charset="2"/>
              <a:buChar char="§"/>
            </a:pPr>
            <a:r>
              <a:rPr lang="en-AU" sz="2800" dirty="0" smtClean="0"/>
              <a:t>What modes of study can I choose from?</a:t>
            </a:r>
          </a:p>
          <a:p>
            <a:pPr>
              <a:buFont typeface="Wingdings" panose="05000000000000000000" pitchFamily="2" charset="2"/>
              <a:buChar char="§"/>
            </a:pPr>
            <a:r>
              <a:rPr lang="en-AU" sz="2800" dirty="0" smtClean="0"/>
              <a:t>Where can I apply to?</a:t>
            </a:r>
          </a:p>
          <a:p>
            <a:pPr>
              <a:buFont typeface="Wingdings" panose="05000000000000000000" pitchFamily="2" charset="2"/>
              <a:buChar char="§"/>
            </a:pPr>
            <a:r>
              <a:rPr lang="en-AU" sz="2800" dirty="0" smtClean="0"/>
              <a:t>Where can I find more information about tertiary study?</a:t>
            </a:r>
          </a:p>
          <a:p>
            <a:pPr>
              <a:buFont typeface="Wingdings" panose="05000000000000000000" pitchFamily="2" charset="2"/>
              <a:buChar char="§"/>
            </a:pPr>
            <a:r>
              <a:rPr lang="en-AU" sz="2800" dirty="0" smtClean="0"/>
              <a:t>Important information before you apply – choosing your preferences</a:t>
            </a:r>
            <a:endParaRPr lang="en-AU" sz="2800" dirty="0"/>
          </a:p>
        </p:txBody>
      </p:sp>
    </p:spTree>
    <p:extLst>
      <p:ext uri="{BB962C8B-B14F-4D97-AF65-F5344CB8AC3E}">
        <p14:creationId xmlns:p14="http://schemas.microsoft.com/office/powerpoint/2010/main" val="3183993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a:solidFill>
                  <a:schemeClr val="bg1"/>
                </a:solidFill>
              </a:rPr>
              <a:t>Choosing your preferences </a:t>
            </a:r>
            <a:r>
              <a:rPr lang="en-AU" sz="2400" b="1" dirty="0">
                <a:solidFill>
                  <a:schemeClr val="bg1"/>
                </a:solidFill>
              </a:rPr>
              <a:t>(cont.)</a:t>
            </a:r>
            <a:endParaRPr lang="en-AU" dirty="0"/>
          </a:p>
        </p:txBody>
      </p:sp>
      <p:sp>
        <p:nvSpPr>
          <p:cNvPr id="3" name="Content Placeholder 2"/>
          <p:cNvSpPr>
            <a:spLocks noGrp="1"/>
          </p:cNvSpPr>
          <p:nvPr>
            <p:ph idx="1"/>
          </p:nvPr>
        </p:nvSpPr>
        <p:spPr>
          <a:xfrm>
            <a:off x="251520" y="1700808"/>
            <a:ext cx="6984776" cy="4725144"/>
          </a:xfrm>
        </p:spPr>
        <p:txBody>
          <a:bodyPr>
            <a:normAutofit/>
          </a:bodyPr>
          <a:lstStyle/>
          <a:p>
            <a:pPr marL="0" indent="0">
              <a:buNone/>
            </a:pPr>
            <a:r>
              <a:rPr lang="en-AU" sz="2800" b="1" dirty="0" smtClean="0"/>
              <a:t>What if I need a break?</a:t>
            </a:r>
          </a:p>
          <a:p>
            <a:pPr marL="0" indent="0">
              <a:buNone/>
            </a:pPr>
            <a:endParaRPr lang="en-AU" sz="1800" b="1" dirty="0"/>
          </a:p>
          <a:p>
            <a:pPr>
              <a:buFont typeface="Wingdings" panose="05000000000000000000" pitchFamily="2" charset="2"/>
              <a:buChar char="§"/>
            </a:pPr>
            <a:r>
              <a:rPr lang="en-AU" sz="2400" dirty="0" smtClean="0"/>
              <a:t>You can select courses commencing semester 2 2015 only, if you wish. </a:t>
            </a:r>
          </a:p>
          <a:p>
            <a:pPr>
              <a:buFont typeface="Wingdings" panose="05000000000000000000" pitchFamily="2" charset="2"/>
              <a:buChar char="§"/>
            </a:pPr>
            <a:endParaRPr lang="en-AU" sz="1800" dirty="0" smtClean="0"/>
          </a:p>
          <a:p>
            <a:pPr>
              <a:buFont typeface="Wingdings" panose="05000000000000000000" pitchFamily="2" charset="2"/>
              <a:buChar char="§"/>
            </a:pPr>
            <a:r>
              <a:rPr lang="en-AU" sz="2400" dirty="0" smtClean="0"/>
              <a:t>Alternatively, you can apply for a course commencing semester 1 2015 and then, if allowed, request deferment. </a:t>
            </a:r>
          </a:p>
          <a:p>
            <a:pPr>
              <a:buFont typeface="Wingdings" panose="05000000000000000000" pitchFamily="2" charset="2"/>
              <a:buChar char="§"/>
            </a:pPr>
            <a:endParaRPr lang="en-AU" sz="1800" dirty="0" smtClean="0"/>
          </a:p>
          <a:p>
            <a:pPr>
              <a:buFont typeface="Wingdings" panose="05000000000000000000" pitchFamily="2" charset="2"/>
              <a:buChar char="§"/>
            </a:pPr>
            <a:r>
              <a:rPr lang="en-AU" sz="2400" dirty="0" smtClean="0"/>
              <a:t>Be aware that </a:t>
            </a:r>
            <a:r>
              <a:rPr lang="en-AU" sz="2400" b="1" dirty="0" smtClean="0"/>
              <a:t>most</a:t>
            </a:r>
            <a:r>
              <a:rPr lang="en-AU" sz="2400" dirty="0" smtClean="0"/>
              <a:t> courses are harder to get into in semester 2. </a:t>
            </a:r>
          </a:p>
        </p:txBody>
      </p:sp>
    </p:spTree>
    <p:extLst>
      <p:ext uri="{BB962C8B-B14F-4D97-AF65-F5344CB8AC3E}">
        <p14:creationId xmlns:p14="http://schemas.microsoft.com/office/powerpoint/2010/main" val="2620627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Course fees</a:t>
            </a:r>
            <a:endParaRPr lang="en-AU" dirty="0"/>
          </a:p>
        </p:txBody>
      </p:sp>
      <p:sp>
        <p:nvSpPr>
          <p:cNvPr id="3" name="Content Placeholder 2"/>
          <p:cNvSpPr>
            <a:spLocks noGrp="1"/>
          </p:cNvSpPr>
          <p:nvPr>
            <p:ph idx="1"/>
          </p:nvPr>
        </p:nvSpPr>
        <p:spPr>
          <a:xfrm>
            <a:off x="251520" y="2708920"/>
            <a:ext cx="6984776" cy="1781944"/>
          </a:xfrm>
        </p:spPr>
        <p:txBody>
          <a:bodyPr>
            <a:normAutofit/>
          </a:bodyPr>
          <a:lstStyle/>
          <a:p>
            <a:pPr marL="0" indent="0">
              <a:buNone/>
            </a:pPr>
            <a:r>
              <a:rPr lang="en-AU" sz="2800" dirty="0" smtClean="0"/>
              <a:t>Course fees can vary significantly. You should therefore consider the course fee type when choosing your preferences. </a:t>
            </a:r>
          </a:p>
        </p:txBody>
      </p:sp>
    </p:spTree>
    <p:extLst>
      <p:ext uri="{BB962C8B-B14F-4D97-AF65-F5344CB8AC3E}">
        <p14:creationId xmlns:p14="http://schemas.microsoft.com/office/powerpoint/2010/main" val="8440736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Course fees </a:t>
            </a:r>
            <a:r>
              <a:rPr lang="en-AU" sz="2400" b="1" dirty="0" smtClean="0">
                <a:solidFill>
                  <a:schemeClr val="bg1"/>
                </a:solidFill>
              </a:rPr>
              <a:t>(cont.)</a:t>
            </a:r>
            <a:endParaRPr lang="en-AU" sz="2400" dirty="0"/>
          </a:p>
        </p:txBody>
      </p:sp>
      <p:sp>
        <p:nvSpPr>
          <p:cNvPr id="3" name="Content Placeholder 2"/>
          <p:cNvSpPr>
            <a:spLocks noGrp="1"/>
          </p:cNvSpPr>
          <p:nvPr>
            <p:ph idx="1"/>
          </p:nvPr>
        </p:nvSpPr>
        <p:spPr>
          <a:xfrm>
            <a:off x="0" y="1628800"/>
            <a:ext cx="7992888" cy="504056"/>
          </a:xfrm>
        </p:spPr>
        <p:txBody>
          <a:bodyPr>
            <a:normAutofit/>
          </a:bodyPr>
          <a:lstStyle/>
          <a:p>
            <a:pPr marL="0" indent="0">
              <a:buNone/>
            </a:pPr>
            <a:r>
              <a:rPr lang="en-AU" sz="2400" b="1" dirty="0" smtClean="0"/>
              <a:t>Public universities – Commonwealth supported places (CSP)</a:t>
            </a:r>
          </a:p>
        </p:txBody>
      </p:sp>
      <p:sp>
        <p:nvSpPr>
          <p:cNvPr id="4" name="TextBox 3"/>
          <p:cNvSpPr txBox="1"/>
          <p:nvPr/>
        </p:nvSpPr>
        <p:spPr>
          <a:xfrm>
            <a:off x="23528" y="2276872"/>
            <a:ext cx="7416824" cy="4154984"/>
          </a:xfrm>
          <a:prstGeom prst="rect">
            <a:avLst/>
          </a:prstGeom>
          <a:noFill/>
        </p:spPr>
        <p:txBody>
          <a:bodyPr wrap="square" rtlCol="0">
            <a:spAutoFit/>
          </a:bodyPr>
          <a:lstStyle/>
          <a:p>
            <a:pPr>
              <a:defRPr/>
            </a:pPr>
            <a:r>
              <a:rPr lang="en-AU" sz="2200" dirty="0">
                <a:latin typeface="Calibri" pitchFamily="34" charset="0"/>
                <a:cs typeface="Arial" charset="0"/>
              </a:rPr>
              <a:t>Commonwealth supported places (CSP) are offered at public institutions to:</a:t>
            </a:r>
            <a:br>
              <a:rPr lang="en-AU" sz="2200" dirty="0">
                <a:latin typeface="Calibri" pitchFamily="34" charset="0"/>
                <a:cs typeface="Arial" charset="0"/>
              </a:rPr>
            </a:br>
            <a:endParaRPr lang="en-AU" sz="2200" dirty="0">
              <a:latin typeface="Calibri" pitchFamily="34" charset="0"/>
              <a:cs typeface="Arial" charset="0"/>
            </a:endParaRPr>
          </a:p>
          <a:p>
            <a:pPr marL="285750" indent="-285750">
              <a:buFont typeface="Wingdings" panose="05000000000000000000" pitchFamily="2" charset="2"/>
              <a:buChar char="§"/>
              <a:defRPr/>
            </a:pPr>
            <a:r>
              <a:rPr lang="en-AU" sz="2200" dirty="0">
                <a:latin typeface="Calibri" pitchFamily="34" charset="0"/>
                <a:cs typeface="Arial" charset="0"/>
              </a:rPr>
              <a:t>Australian citizens </a:t>
            </a:r>
          </a:p>
          <a:p>
            <a:pPr marL="285750" indent="-285750">
              <a:buFont typeface="Wingdings" panose="05000000000000000000" pitchFamily="2" charset="2"/>
              <a:buChar char="§"/>
              <a:defRPr/>
            </a:pPr>
            <a:r>
              <a:rPr lang="en-AU" sz="2200" dirty="0">
                <a:latin typeface="Calibri" pitchFamily="34" charset="0"/>
                <a:cs typeface="Arial" charset="0"/>
              </a:rPr>
              <a:t>New Zealand citizens </a:t>
            </a:r>
          </a:p>
          <a:p>
            <a:pPr marL="285750" indent="-285750">
              <a:buFont typeface="Wingdings" panose="05000000000000000000" pitchFamily="2" charset="2"/>
              <a:buChar char="§"/>
              <a:defRPr/>
            </a:pPr>
            <a:r>
              <a:rPr lang="en-AU" sz="2200" dirty="0">
                <a:latin typeface="Calibri" pitchFamily="34" charset="0"/>
                <a:cs typeface="Arial" charset="0"/>
              </a:rPr>
              <a:t>P</a:t>
            </a:r>
            <a:r>
              <a:rPr lang="en-AU" sz="2200" dirty="0" smtClean="0">
                <a:latin typeface="Calibri" pitchFamily="34" charset="0"/>
                <a:cs typeface="Arial" charset="0"/>
              </a:rPr>
              <a:t>ermanent visa holders</a:t>
            </a:r>
            <a:r>
              <a:rPr lang="en-AU" sz="2200" dirty="0">
                <a:latin typeface="Calibri" pitchFamily="34" charset="0"/>
                <a:cs typeface="Arial" charset="0"/>
              </a:rPr>
              <a:t/>
            </a:r>
            <a:br>
              <a:rPr lang="en-AU" sz="2200" dirty="0">
                <a:latin typeface="Calibri" pitchFamily="34" charset="0"/>
                <a:cs typeface="Arial" charset="0"/>
              </a:rPr>
            </a:br>
            <a:endParaRPr lang="en-AU" sz="2200" dirty="0">
              <a:latin typeface="Calibri" pitchFamily="34" charset="0"/>
              <a:cs typeface="Arial" charset="0"/>
            </a:endParaRPr>
          </a:p>
          <a:p>
            <a:pPr>
              <a:defRPr/>
            </a:pPr>
            <a:r>
              <a:rPr lang="en-AU" sz="2200" dirty="0">
                <a:latin typeface="Calibri" pitchFamily="34" charset="0"/>
                <a:cs typeface="Arial" charset="0"/>
              </a:rPr>
              <a:t>The Australian Government contributes towards course costs for Commonwealth supported students. Students also pay a ‘student contribution’. This student contribution may be borrowed from the Commonwealth government under the HECS-HELP Scheme</a:t>
            </a:r>
            <a:r>
              <a:rPr lang="en-AU" sz="2200" dirty="0" smtClean="0">
                <a:latin typeface="Calibri" pitchFamily="34" charset="0"/>
                <a:cs typeface="Arial" charset="0"/>
              </a:rPr>
              <a:t>.</a:t>
            </a:r>
            <a:endParaRPr lang="en-AU" sz="2200" dirty="0">
              <a:latin typeface="Calibri" pitchFamily="34" charset="0"/>
              <a:cs typeface="Arial" charset="0"/>
            </a:endParaRPr>
          </a:p>
        </p:txBody>
      </p:sp>
    </p:spTree>
    <p:extLst>
      <p:ext uri="{BB962C8B-B14F-4D97-AF65-F5344CB8AC3E}">
        <p14:creationId xmlns:p14="http://schemas.microsoft.com/office/powerpoint/2010/main" val="2975941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lstStyle/>
          <a:p>
            <a:pPr algn="l"/>
            <a:r>
              <a:rPr lang="en-AU" b="1" dirty="0">
                <a:solidFill>
                  <a:schemeClr val="bg1"/>
                </a:solidFill>
              </a:rPr>
              <a:t>Course fees </a:t>
            </a:r>
            <a:r>
              <a:rPr lang="en-AU" sz="2400" b="1" dirty="0">
                <a:solidFill>
                  <a:schemeClr val="bg1"/>
                </a:solidFill>
              </a:rPr>
              <a:t>(cont.)</a:t>
            </a:r>
            <a:endParaRPr lang="en-AU" dirty="0"/>
          </a:p>
        </p:txBody>
      </p:sp>
      <p:sp>
        <p:nvSpPr>
          <p:cNvPr id="3" name="Content Placeholder 2"/>
          <p:cNvSpPr>
            <a:spLocks noGrp="1"/>
          </p:cNvSpPr>
          <p:nvPr>
            <p:ph idx="1"/>
          </p:nvPr>
        </p:nvSpPr>
        <p:spPr>
          <a:xfrm>
            <a:off x="179512" y="1628800"/>
            <a:ext cx="6408712" cy="4525963"/>
          </a:xfrm>
        </p:spPr>
        <p:txBody>
          <a:bodyPr>
            <a:noAutofit/>
          </a:bodyPr>
          <a:lstStyle/>
          <a:p>
            <a:pPr>
              <a:defRPr/>
            </a:pPr>
            <a:r>
              <a:rPr lang="en-AU" sz="2200" dirty="0">
                <a:latin typeface="Calibri" pitchFamily="34" charset="0"/>
                <a:cs typeface="Arial" charset="0"/>
              </a:rPr>
              <a:t>Please note since 1 January 2013, a person is not eligible for Commonwealth support or a HELP loan if a higher education provider reasonably expects the person will not undertake any of their courses in Australia</a:t>
            </a:r>
            <a:r>
              <a:rPr lang="en-AU" sz="2200" dirty="0" smtClean="0">
                <a:latin typeface="Calibri" pitchFamily="34" charset="0"/>
                <a:cs typeface="Arial" charset="0"/>
              </a:rPr>
              <a:t>.</a:t>
            </a:r>
          </a:p>
          <a:p>
            <a:pPr>
              <a:defRPr/>
            </a:pPr>
            <a:endParaRPr lang="en-AU" sz="2200" dirty="0">
              <a:latin typeface="Calibri" pitchFamily="34" charset="0"/>
              <a:cs typeface="Arial" charset="0"/>
            </a:endParaRPr>
          </a:p>
          <a:p>
            <a:pPr>
              <a:defRPr/>
            </a:pPr>
            <a:r>
              <a:rPr lang="en-AU" sz="2200" dirty="0" smtClean="0">
                <a:latin typeface="Calibri" pitchFamily="34" charset="0"/>
                <a:cs typeface="Arial" charset="0"/>
              </a:rPr>
              <a:t>Subject to passage of legislation, from 1 January 2015, the Australian Government proposes changes that allows eligible New Zealand Special Category Visa (SCV) holders to access HELP loans. Other New Zealand citizens and holders of some permanent visas do not have access to HELP loans and must pay their student contributions or tuition fees upfront.</a:t>
            </a:r>
            <a:endParaRPr lang="en-AU" sz="2200" dirty="0">
              <a:latin typeface="Calibri" pitchFamily="34" charset="0"/>
              <a:cs typeface="Arial" charset="0"/>
            </a:endParaRPr>
          </a:p>
        </p:txBody>
      </p:sp>
    </p:spTree>
    <p:extLst>
      <p:ext uri="{BB962C8B-B14F-4D97-AF65-F5344CB8AC3E}">
        <p14:creationId xmlns:p14="http://schemas.microsoft.com/office/powerpoint/2010/main" val="4474630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dirty="0" smtClean="0">
                <a:solidFill>
                  <a:schemeClr val="bg1"/>
                </a:solidFill>
              </a:rPr>
              <a:t>Course fees </a:t>
            </a:r>
            <a:r>
              <a:rPr lang="en-AU" sz="2400" dirty="0" smtClean="0">
                <a:solidFill>
                  <a:schemeClr val="bg1"/>
                </a:solidFill>
              </a:rPr>
              <a:t>(cont.)</a:t>
            </a:r>
            <a:endParaRPr lang="en-AU" sz="24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042051421"/>
              </p:ext>
            </p:extLst>
          </p:nvPr>
        </p:nvGraphicFramePr>
        <p:xfrm>
          <a:off x="95393" y="2204864"/>
          <a:ext cx="8640960" cy="334143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321595"/>
                <a:gridCol w="3319365"/>
              </a:tblGrid>
              <a:tr h="496160">
                <a:tc>
                  <a:txBody>
                    <a:bodyPr/>
                    <a:lstStyle/>
                    <a:p>
                      <a:pPr algn="ctr"/>
                      <a:r>
                        <a:rPr lang="en-AU" sz="1600" dirty="0" smtClean="0">
                          <a:solidFill>
                            <a:schemeClr val="tx1"/>
                          </a:solidFill>
                        </a:rPr>
                        <a:t>Band</a:t>
                      </a:r>
                      <a:endParaRPr lang="en-AU" sz="16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2014 student contribution range*</a:t>
                      </a:r>
                      <a:endParaRPr lang="en-AU" sz="1600" b="1" kern="1200" dirty="0">
                        <a:solidFill>
                          <a:schemeClr val="tx1"/>
                        </a:solidFill>
                        <a:latin typeface="+mn-lt"/>
                        <a:ea typeface="+mn-ea"/>
                        <a:cs typeface="+mn-cs"/>
                      </a:endParaRPr>
                    </a:p>
                  </a:txBody>
                  <a:tcPr/>
                </a:tc>
              </a:tr>
              <a:tr h="1002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dirty="0" smtClean="0">
                          <a:solidFill>
                            <a:schemeClr val="tx1"/>
                          </a:solidFill>
                        </a:rPr>
                        <a:t>Band</a:t>
                      </a:r>
                      <a:r>
                        <a:rPr lang="en-AU" sz="1600" b="1" baseline="0" dirty="0" smtClean="0">
                          <a:solidFill>
                            <a:schemeClr val="tx1"/>
                          </a:solidFill>
                        </a:rPr>
                        <a:t> 1 </a:t>
                      </a:r>
                      <a:r>
                        <a:rPr lang="en-AU" sz="1600" dirty="0" smtClean="0"/>
                        <a:t>– </a:t>
                      </a:r>
                      <a:r>
                        <a:rPr lang="en-AU" sz="1600" baseline="0" dirty="0" smtClean="0">
                          <a:solidFill>
                            <a:schemeClr val="tx1"/>
                          </a:solidFill>
                        </a:rPr>
                        <a:t> </a:t>
                      </a:r>
                      <a:r>
                        <a:rPr lang="en-AU" sz="1600" b="0" i="0" u="none" strike="noStrike" kern="1200" baseline="0" dirty="0" smtClean="0">
                          <a:solidFill>
                            <a:schemeClr val="dk1"/>
                          </a:solidFill>
                          <a:latin typeface="+mn-lt"/>
                          <a:ea typeface="+mn-ea"/>
                          <a:cs typeface="+mn-cs"/>
                        </a:rPr>
                        <a:t>humanities, behavioural science, clinical psychology, education, nursing, social studies, foreign languages, visual and performing arts</a:t>
                      </a:r>
                      <a:r>
                        <a:rPr lang="en-AU" sz="1600" b="1" i="0" u="none" strike="noStrike" kern="1200" baseline="0" dirty="0" smtClean="0">
                          <a:solidFill>
                            <a:schemeClr val="dk1"/>
                          </a:solidFill>
                          <a:latin typeface="+mn-lt"/>
                          <a:ea typeface="+mn-ea"/>
                          <a:cs typeface="+mn-cs"/>
                        </a:rPr>
                        <a:t>‡ </a:t>
                      </a:r>
                      <a:r>
                        <a:rPr lang="en-AU" sz="1600" b="0" i="0" u="none" strike="noStrike" kern="1200" baseline="0" dirty="0" smtClean="0">
                          <a:solidFill>
                            <a:schemeClr val="dk1"/>
                          </a:solidFill>
                          <a:latin typeface="+mn-lt"/>
                          <a:ea typeface="+mn-ea"/>
                          <a:cs typeface="+mn-cs"/>
                        </a:rPr>
                        <a:t>	</a:t>
                      </a:r>
                    </a:p>
                    <a:p>
                      <a:endParaRPr lang="en-AU" sz="1600" dirty="0">
                        <a:solidFill>
                          <a:schemeClr val="tx1"/>
                        </a:solidFill>
                      </a:endParaRPr>
                    </a:p>
                  </a:txBody>
                  <a:tcPr/>
                </a:tc>
                <a:tc>
                  <a:txBody>
                    <a:bodyPr/>
                    <a:lstStyle/>
                    <a:p>
                      <a:pPr algn="ctr"/>
                      <a:endParaRPr lang="en-AU" sz="2000" b="0" i="0" u="none" strike="noStrike" kern="1200" baseline="0" dirty="0" smtClean="0">
                        <a:solidFill>
                          <a:schemeClr val="dk1"/>
                        </a:solidFill>
                        <a:latin typeface="+mn-lt"/>
                        <a:ea typeface="+mn-ea"/>
                        <a:cs typeface="+mn-cs"/>
                      </a:endParaRPr>
                    </a:p>
                    <a:p>
                      <a:pPr algn="ctr"/>
                      <a:r>
                        <a:rPr lang="en-AU" sz="1600" b="0" i="0" u="none" strike="noStrike" kern="1200" baseline="0" dirty="0" smtClean="0">
                          <a:solidFill>
                            <a:schemeClr val="dk1"/>
                          </a:solidFill>
                          <a:latin typeface="+mn-lt"/>
                          <a:ea typeface="+mn-ea"/>
                          <a:cs typeface="+mn-cs"/>
                        </a:rPr>
                        <a:t>$0 to $6044</a:t>
                      </a:r>
                    </a:p>
                  </a:txBody>
                  <a:tcPr/>
                </a:tc>
              </a:tr>
              <a:tr h="100241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i="0" u="none" strike="noStrike" kern="1200" baseline="0" dirty="0" smtClean="0">
                          <a:solidFill>
                            <a:schemeClr val="dk1"/>
                          </a:solidFill>
                          <a:latin typeface="+mn-lt"/>
                          <a:ea typeface="+mn-ea"/>
                          <a:cs typeface="+mn-cs"/>
                        </a:rPr>
                        <a:t>Band 2 </a:t>
                      </a:r>
                      <a:r>
                        <a:rPr lang="en-AU" sz="1600" b="0" i="0" u="none" strike="noStrike" kern="1200" baseline="0" dirty="0" smtClean="0">
                          <a:solidFill>
                            <a:schemeClr val="dk1"/>
                          </a:solidFill>
                          <a:latin typeface="+mn-lt"/>
                          <a:ea typeface="+mn-ea"/>
                          <a:cs typeface="+mn-cs"/>
                        </a:rPr>
                        <a:t>– computing, built environment, allied health, other health, engineering, surveying, agriculture, mathematics, statistics, science</a:t>
                      </a:r>
                    </a:p>
                  </a:txBody>
                  <a:tcPr/>
                </a:tc>
                <a:tc>
                  <a:txBody>
                    <a:bodyPr/>
                    <a:lstStyle/>
                    <a:p>
                      <a:pPr algn="ctr"/>
                      <a:endParaRPr lang="en-AU" sz="1600" b="0" i="0" u="none" strike="noStrike" kern="1200" baseline="0" dirty="0" smtClean="0">
                        <a:solidFill>
                          <a:schemeClr val="dk1"/>
                        </a:solidFill>
                        <a:latin typeface="+mn-lt"/>
                        <a:ea typeface="+mn-ea"/>
                        <a:cs typeface="+mn-cs"/>
                      </a:endParaRPr>
                    </a:p>
                    <a:p>
                      <a:pPr algn="ctr"/>
                      <a:r>
                        <a:rPr lang="en-AU" sz="1600" b="0" i="0" u="none" strike="noStrike" kern="1200" baseline="0" dirty="0" smtClean="0">
                          <a:solidFill>
                            <a:schemeClr val="dk1"/>
                          </a:solidFill>
                          <a:latin typeface="+mn-lt"/>
                          <a:ea typeface="+mn-ea"/>
                          <a:cs typeface="+mn-cs"/>
                        </a:rPr>
                        <a:t>$0 to $8613</a:t>
                      </a:r>
                    </a:p>
                  </a:txBody>
                  <a:tcPr/>
                </a:tc>
              </a:tr>
              <a:tr h="7760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600" b="1" i="0" u="none" strike="noStrike" kern="1200" baseline="0" dirty="0" smtClean="0">
                          <a:solidFill>
                            <a:schemeClr val="dk1"/>
                          </a:solidFill>
                          <a:latin typeface="+mn-lt"/>
                          <a:ea typeface="+mn-ea"/>
                          <a:cs typeface="+mn-cs"/>
                        </a:rPr>
                        <a:t>Band 3 </a:t>
                      </a:r>
                      <a:r>
                        <a:rPr lang="en-AU" sz="1600" b="0" i="0" u="none" strike="noStrike" kern="1200" baseline="0" dirty="0" smtClean="0">
                          <a:solidFill>
                            <a:schemeClr val="dk1"/>
                          </a:solidFill>
                          <a:latin typeface="+mn-lt"/>
                          <a:ea typeface="+mn-ea"/>
                          <a:cs typeface="+mn-cs"/>
                        </a:rPr>
                        <a:t>– dentistry, medicine, veterinary science, accounting, administration, economics, commerce, law†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i="0" u="none" strike="noStrike" kern="1200" baseline="0" dirty="0" smtClean="0">
                        <a:solidFill>
                          <a:schemeClr val="dk1"/>
                        </a:solidFill>
                        <a:latin typeface="+mn-lt"/>
                        <a:ea typeface="+mn-ea"/>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AU" sz="1600" b="0" i="0" u="none" strike="noStrike" kern="1200" baseline="0" dirty="0" smtClean="0">
                          <a:solidFill>
                            <a:schemeClr val="dk1"/>
                          </a:solidFill>
                          <a:latin typeface="+mn-lt"/>
                          <a:ea typeface="+mn-ea"/>
                          <a:cs typeface="+mn-cs"/>
                        </a:rPr>
                        <a:t>$0 to $10,085</a:t>
                      </a:r>
                      <a:endParaRPr lang="en-AU" sz="1600" dirty="0">
                        <a:solidFill>
                          <a:schemeClr val="tx1"/>
                        </a:solidFill>
                      </a:endParaRPr>
                    </a:p>
                  </a:txBody>
                  <a:tcPr/>
                </a:tc>
              </a:tr>
            </a:tbl>
          </a:graphicData>
        </a:graphic>
      </p:graphicFrame>
      <p:sp>
        <p:nvSpPr>
          <p:cNvPr id="4" name="TextBox 3"/>
          <p:cNvSpPr txBox="1"/>
          <p:nvPr/>
        </p:nvSpPr>
        <p:spPr>
          <a:xfrm>
            <a:off x="95393" y="5661248"/>
            <a:ext cx="6768752" cy="1015663"/>
          </a:xfrm>
          <a:prstGeom prst="rect">
            <a:avLst/>
          </a:prstGeom>
          <a:noFill/>
        </p:spPr>
        <p:txBody>
          <a:bodyPr wrap="square" rtlCol="0">
            <a:spAutoFit/>
          </a:bodyPr>
          <a:lstStyle/>
          <a:p>
            <a:r>
              <a:rPr lang="en-AU" sz="1000" dirty="0"/>
              <a:t>* Costs indicative and will depend on the individual subjects chosen. The student contributions shown are for first year full-time students. Student contributions are indexed yearly according to movements in the Consumer Price Index. The 2015 indicative first year costs will be on the Study Assist website www.studyassist.gov.au and institution websites.</a:t>
            </a:r>
          </a:p>
          <a:p>
            <a:r>
              <a:rPr lang="en-AU" sz="1000" b="1" dirty="0"/>
              <a:t>‡ </a:t>
            </a:r>
            <a:r>
              <a:rPr lang="en-AU" sz="1000" dirty="0"/>
              <a:t>Education and nursing students who began their course as Commonwealth supported student before 1 January 2010 may be charged less than the 2014 maximum amount listed above for units in education and nursing.</a:t>
            </a:r>
          </a:p>
          <a:p>
            <a:r>
              <a:rPr lang="en-AU" sz="1000" dirty="0"/>
              <a:t>† If you are a mathematics, science, education, nursing or midwifery graduate you may be eligible for a HECS-HELP Benefit.</a:t>
            </a:r>
          </a:p>
        </p:txBody>
      </p:sp>
      <p:sp>
        <p:nvSpPr>
          <p:cNvPr id="5" name="TextBox 4"/>
          <p:cNvSpPr txBox="1"/>
          <p:nvPr/>
        </p:nvSpPr>
        <p:spPr>
          <a:xfrm>
            <a:off x="1709440" y="1628800"/>
            <a:ext cx="5616624" cy="461665"/>
          </a:xfrm>
          <a:prstGeom prst="rect">
            <a:avLst/>
          </a:prstGeom>
          <a:solidFill>
            <a:schemeClr val="accent1">
              <a:lumMod val="40000"/>
              <a:lumOff val="60000"/>
            </a:schemeClr>
          </a:solidFill>
        </p:spPr>
        <p:txBody>
          <a:bodyPr wrap="square" rtlCol="0">
            <a:spAutoFit/>
          </a:bodyPr>
          <a:lstStyle/>
          <a:p>
            <a:pPr algn="ctr"/>
            <a:r>
              <a:rPr lang="en-AU" sz="2400" b="1" dirty="0" smtClean="0"/>
              <a:t>Student contributions per year</a:t>
            </a:r>
            <a:endParaRPr lang="en-AU" sz="2400" b="1" dirty="0"/>
          </a:p>
        </p:txBody>
      </p:sp>
    </p:spTree>
    <p:extLst>
      <p:ext uri="{BB962C8B-B14F-4D97-AF65-F5344CB8AC3E}">
        <p14:creationId xmlns:p14="http://schemas.microsoft.com/office/powerpoint/2010/main" val="13449245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dirty="0">
                <a:solidFill>
                  <a:schemeClr val="bg1"/>
                </a:solidFill>
              </a:rPr>
              <a:t>Course fees </a:t>
            </a:r>
            <a:r>
              <a:rPr lang="en-AU" sz="2400" dirty="0">
                <a:solidFill>
                  <a:schemeClr val="bg1"/>
                </a:solidFill>
              </a:rPr>
              <a:t>(cont.)</a:t>
            </a:r>
            <a:endParaRPr lang="en-AU" dirty="0"/>
          </a:p>
        </p:txBody>
      </p:sp>
      <p:sp>
        <p:nvSpPr>
          <p:cNvPr id="3" name="Content Placeholder 2"/>
          <p:cNvSpPr>
            <a:spLocks noGrp="1"/>
          </p:cNvSpPr>
          <p:nvPr>
            <p:ph idx="1"/>
          </p:nvPr>
        </p:nvSpPr>
        <p:spPr>
          <a:xfrm>
            <a:off x="467544" y="1916832"/>
            <a:ext cx="6696744" cy="4525963"/>
          </a:xfrm>
        </p:spPr>
        <p:txBody>
          <a:bodyPr/>
          <a:lstStyle/>
          <a:p>
            <a:pPr>
              <a:buNone/>
            </a:pPr>
            <a:r>
              <a:rPr lang="en-AU" altLang="en-US" sz="2800" b="1" dirty="0"/>
              <a:t>Private Higher Education Providers:</a:t>
            </a:r>
          </a:p>
          <a:p>
            <a:pPr>
              <a:buNone/>
            </a:pPr>
            <a:endParaRPr lang="en-AU" altLang="en-US" sz="2800" b="1" dirty="0"/>
          </a:p>
          <a:p>
            <a:pPr>
              <a:buFont typeface="Wingdings" panose="05000000000000000000" pitchFamily="2" charset="2"/>
              <a:buChar char="§"/>
            </a:pPr>
            <a:r>
              <a:rPr lang="en-AU" altLang="en-US" sz="2800" dirty="0"/>
              <a:t>Students </a:t>
            </a:r>
            <a:r>
              <a:rPr lang="en-AU" altLang="en-US" sz="2800" dirty="0" smtClean="0"/>
              <a:t>usually pay </a:t>
            </a:r>
            <a:r>
              <a:rPr lang="en-AU" altLang="en-US" sz="2800" dirty="0"/>
              <a:t>full fees</a:t>
            </a:r>
          </a:p>
          <a:p>
            <a:pPr>
              <a:buFont typeface="Wingdings" panose="05000000000000000000" pitchFamily="2" charset="2"/>
              <a:buChar char="§"/>
            </a:pPr>
            <a:endParaRPr lang="en-AU" altLang="en-US" sz="2800" dirty="0"/>
          </a:p>
          <a:p>
            <a:pPr>
              <a:buFont typeface="Wingdings" panose="05000000000000000000" pitchFamily="2" charset="2"/>
              <a:buChar char="§"/>
            </a:pPr>
            <a:r>
              <a:rPr lang="en-AU" altLang="en-US" sz="2800" dirty="0"/>
              <a:t>Fees and payment methods vary between institutions</a:t>
            </a:r>
          </a:p>
          <a:p>
            <a:endParaRPr lang="en-AU" dirty="0"/>
          </a:p>
        </p:txBody>
      </p:sp>
    </p:spTree>
    <p:extLst>
      <p:ext uri="{BB962C8B-B14F-4D97-AF65-F5344CB8AC3E}">
        <p14:creationId xmlns:p14="http://schemas.microsoft.com/office/powerpoint/2010/main" val="5953099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dirty="0">
                <a:solidFill>
                  <a:schemeClr val="bg1"/>
                </a:solidFill>
              </a:rPr>
              <a:t>Course fees </a:t>
            </a:r>
            <a:r>
              <a:rPr lang="en-AU" sz="2400" dirty="0">
                <a:solidFill>
                  <a:schemeClr val="bg1"/>
                </a:solidFill>
              </a:rPr>
              <a:t>(cont.)</a:t>
            </a:r>
            <a:endParaRPr lang="en-AU" dirty="0"/>
          </a:p>
        </p:txBody>
      </p:sp>
      <p:sp>
        <p:nvSpPr>
          <p:cNvPr id="4" name="TextBox 3"/>
          <p:cNvSpPr txBox="1"/>
          <p:nvPr/>
        </p:nvSpPr>
        <p:spPr>
          <a:xfrm>
            <a:off x="107504" y="1700808"/>
            <a:ext cx="5904656" cy="830997"/>
          </a:xfrm>
          <a:prstGeom prst="rect">
            <a:avLst/>
          </a:prstGeom>
          <a:noFill/>
        </p:spPr>
        <p:txBody>
          <a:bodyPr wrap="square" rtlCol="0">
            <a:spAutoFit/>
          </a:bodyPr>
          <a:lstStyle/>
          <a:p>
            <a:r>
              <a:rPr lang="en-AU" altLang="en-US" sz="2400" b="1" dirty="0" smtClean="0">
                <a:solidFill>
                  <a:srgbClr val="333333"/>
                </a:solidFill>
                <a:latin typeface="Calibri" panose="020F0502020204030204" pitchFamily="34" charset="0"/>
              </a:rPr>
              <a:t>CQUniversity Australia and TAFE Queensland VET courses:</a:t>
            </a:r>
            <a:endParaRPr lang="en-AU" altLang="en-US" sz="2400" b="1" dirty="0">
              <a:solidFill>
                <a:srgbClr val="333333"/>
              </a:solidFill>
              <a:latin typeface="Calibri" panose="020F0502020204030204" pitchFamily="34" charset="0"/>
            </a:endParaRPr>
          </a:p>
        </p:txBody>
      </p:sp>
      <p:sp>
        <p:nvSpPr>
          <p:cNvPr id="5" name="Content Placeholder 4"/>
          <p:cNvSpPr>
            <a:spLocks noGrp="1"/>
          </p:cNvSpPr>
          <p:nvPr>
            <p:ph idx="1"/>
          </p:nvPr>
        </p:nvSpPr>
        <p:spPr>
          <a:xfrm>
            <a:off x="323528" y="2852936"/>
            <a:ext cx="6408712" cy="4525963"/>
          </a:xfrm>
        </p:spPr>
        <p:txBody>
          <a:bodyPr>
            <a:normAutofit/>
          </a:bodyPr>
          <a:lstStyle/>
          <a:p>
            <a:r>
              <a:rPr lang="en-AU" sz="2400" dirty="0"/>
              <a:t>Students studying VET (Vocational Education and Training) qualifications at CQUniversity Australia and TAFE Queensland may pay tuition fees and, depending on the level of the course (ie certificate, diploma or above), the course may be full fee or partially government funded (PGF).</a:t>
            </a:r>
          </a:p>
        </p:txBody>
      </p:sp>
    </p:spTree>
    <p:extLst>
      <p:ext uri="{BB962C8B-B14F-4D97-AF65-F5344CB8AC3E}">
        <p14:creationId xmlns:p14="http://schemas.microsoft.com/office/powerpoint/2010/main" val="18942298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lstStyle/>
          <a:p>
            <a:pPr algn="l"/>
            <a:r>
              <a:rPr lang="en-AU" dirty="0">
                <a:solidFill>
                  <a:schemeClr val="bg1"/>
                </a:solidFill>
              </a:rPr>
              <a:t>Course fees </a:t>
            </a:r>
            <a:r>
              <a:rPr lang="en-AU" sz="2400" dirty="0">
                <a:solidFill>
                  <a:schemeClr val="bg1"/>
                </a:solidFill>
              </a:rPr>
              <a:t>(cont.)</a:t>
            </a:r>
            <a:endParaRPr lang="en-AU" dirty="0"/>
          </a:p>
        </p:txBody>
      </p:sp>
      <p:sp>
        <p:nvSpPr>
          <p:cNvPr id="3" name="Content Placeholder 2"/>
          <p:cNvSpPr>
            <a:spLocks noGrp="1"/>
          </p:cNvSpPr>
          <p:nvPr>
            <p:ph idx="1"/>
          </p:nvPr>
        </p:nvSpPr>
        <p:spPr>
          <a:xfrm>
            <a:off x="395536" y="1900626"/>
            <a:ext cx="8229600" cy="5141168"/>
          </a:xfrm>
        </p:spPr>
        <p:txBody>
          <a:bodyPr>
            <a:normAutofit lnSpcReduction="10000"/>
          </a:bodyPr>
          <a:lstStyle/>
          <a:p>
            <a:endParaRPr lang="en-AU" dirty="0"/>
          </a:p>
          <a:p>
            <a:r>
              <a:rPr lang="en-AU" sz="2400" dirty="0"/>
              <a:t>Some TAFE Queensland courses are PGF, whereby the Queensland Government provides a subsidy to cover part of the cost of a course. The amount of Government subsidy varies depending on the qualification level and the area of study. Students pay the remainder of the course cost which is called the Student Contribution Fee</a:t>
            </a:r>
            <a:r>
              <a:rPr lang="en-AU" sz="2400" dirty="0" smtClean="0"/>
              <a:t>.</a:t>
            </a:r>
          </a:p>
          <a:p>
            <a:endParaRPr lang="en-AU" sz="2400" dirty="0"/>
          </a:p>
          <a:p>
            <a:r>
              <a:rPr lang="en-AU" sz="2400" dirty="0"/>
              <a:t>Tuition fees may vary between campuses and courses. Upfront fees may apply. </a:t>
            </a:r>
            <a:r>
              <a:rPr lang="en-AU" sz="2400" dirty="0" smtClean="0"/>
              <a:t>Please </a:t>
            </a:r>
            <a:r>
              <a:rPr lang="en-AU" sz="2400" dirty="0"/>
              <a:t>note that VET courses may have additional material and administration costs. For more information, contact CQUniversity Australia or the relevant TAFE Queensland campus.</a:t>
            </a:r>
          </a:p>
        </p:txBody>
      </p:sp>
      <p:sp>
        <p:nvSpPr>
          <p:cNvPr id="4" name="TextBox 3"/>
          <p:cNvSpPr txBox="1"/>
          <p:nvPr/>
        </p:nvSpPr>
        <p:spPr>
          <a:xfrm>
            <a:off x="139262" y="1469975"/>
            <a:ext cx="5872898" cy="830997"/>
          </a:xfrm>
          <a:prstGeom prst="rect">
            <a:avLst/>
          </a:prstGeom>
          <a:noFill/>
        </p:spPr>
        <p:txBody>
          <a:bodyPr wrap="square" rtlCol="0">
            <a:spAutoFit/>
          </a:bodyPr>
          <a:lstStyle/>
          <a:p>
            <a:r>
              <a:rPr lang="en-AU" altLang="en-US" sz="2400" b="1" dirty="0" smtClean="0">
                <a:solidFill>
                  <a:srgbClr val="333333"/>
                </a:solidFill>
                <a:latin typeface="Calibri" panose="020F0502020204030204" pitchFamily="34" charset="0"/>
              </a:rPr>
              <a:t>CQUniversity Australia and TAFE Queensland VET courses </a:t>
            </a:r>
            <a:r>
              <a:rPr lang="en-AU" altLang="en-US" b="1" dirty="0" smtClean="0">
                <a:solidFill>
                  <a:srgbClr val="333333"/>
                </a:solidFill>
                <a:latin typeface="Calibri" panose="020F0502020204030204" pitchFamily="34" charset="0"/>
              </a:rPr>
              <a:t>(cont.)</a:t>
            </a:r>
            <a:r>
              <a:rPr lang="en-AU" altLang="en-US" sz="2400" b="1" dirty="0" smtClean="0">
                <a:solidFill>
                  <a:srgbClr val="333333"/>
                </a:solidFill>
                <a:latin typeface="Calibri" panose="020F0502020204030204" pitchFamily="34" charset="0"/>
              </a:rPr>
              <a:t>:</a:t>
            </a:r>
            <a:endParaRPr lang="en-AU" altLang="en-US" sz="2400" b="1" dirty="0">
              <a:solidFill>
                <a:srgbClr val="333333"/>
              </a:solidFill>
              <a:latin typeface="Calibri" panose="020F0502020204030204" pitchFamily="34" charset="0"/>
            </a:endParaRPr>
          </a:p>
        </p:txBody>
      </p:sp>
    </p:spTree>
    <p:extLst>
      <p:ext uri="{BB962C8B-B14F-4D97-AF65-F5344CB8AC3E}">
        <p14:creationId xmlns:p14="http://schemas.microsoft.com/office/powerpoint/2010/main" val="16747627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Key Dates</a:t>
            </a:r>
            <a:endParaRPr lang="en-AU"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992873913"/>
              </p:ext>
            </p:extLst>
          </p:nvPr>
        </p:nvGraphicFramePr>
        <p:xfrm>
          <a:off x="323528" y="1628800"/>
          <a:ext cx="1535832" cy="518160"/>
        </p:xfrm>
        <a:graphic>
          <a:graphicData uri="http://schemas.openxmlformats.org/drawingml/2006/table">
            <a:tbl>
              <a:tblPr firstRow="1" bandRow="1">
                <a:tableStyleId>{5C22544A-7EE6-4342-B048-85BDC9FD1C3A}</a:tableStyleId>
              </a:tblPr>
              <a:tblGrid>
                <a:gridCol w="1535832"/>
              </a:tblGrid>
              <a:tr h="370840">
                <a:tc>
                  <a:txBody>
                    <a:bodyPr/>
                    <a:lstStyle/>
                    <a:p>
                      <a:pPr algn="ctr"/>
                      <a:r>
                        <a:rPr lang="en-AU" sz="2800" b="1" dirty="0" smtClean="0"/>
                        <a:t>2014</a:t>
                      </a:r>
                      <a:endParaRPr lang="en-AU" sz="28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55181931"/>
              </p:ext>
            </p:extLst>
          </p:nvPr>
        </p:nvGraphicFramePr>
        <p:xfrm>
          <a:off x="323528" y="2276872"/>
          <a:ext cx="7776864" cy="4120534"/>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839810"/>
                <a:gridCol w="5937054"/>
              </a:tblGrid>
              <a:tr h="442848">
                <a:tc>
                  <a:txBody>
                    <a:bodyPr/>
                    <a:lstStyle/>
                    <a:p>
                      <a:pPr algn="r"/>
                      <a:r>
                        <a:rPr lang="en-AU" b="1" dirty="0" smtClean="0">
                          <a:solidFill>
                            <a:schemeClr val="tx1"/>
                          </a:solidFill>
                        </a:rPr>
                        <a:t>5 August</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AU" b="0" dirty="0" smtClean="0">
                          <a:solidFill>
                            <a:schemeClr val="tx1"/>
                          </a:solidFill>
                        </a:rPr>
                        <a:t>Applications open for 2014/2015</a:t>
                      </a:r>
                      <a:r>
                        <a:rPr lang="en-AU" b="0" baseline="0" dirty="0" smtClean="0">
                          <a:solidFill>
                            <a:schemeClr val="tx1"/>
                          </a:solidFill>
                        </a:rPr>
                        <a:t> admissions</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29 September</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B</a:t>
                      </a:r>
                      <a:r>
                        <a:rPr lang="en-AU" sz="1600" b="0" kern="1200" dirty="0" smtClean="0">
                          <a:solidFill>
                            <a:schemeClr val="tx1"/>
                          </a:solidFill>
                          <a:latin typeface="+mn-lt"/>
                          <a:ea typeface="+mn-ea"/>
                          <a:cs typeface="+mn-cs"/>
                        </a:rPr>
                        <a:t>PAY</a:t>
                      </a:r>
                      <a:r>
                        <a:rPr lang="en-AU" sz="1800" b="0" kern="1200" baseline="30000" dirty="0" smtClean="0">
                          <a:solidFill>
                            <a:schemeClr val="tx1"/>
                          </a:solidFill>
                          <a:latin typeface="+mn-lt"/>
                          <a:ea typeface="+mn-ea"/>
                          <a:cs typeface="+mn-cs"/>
                        </a:rPr>
                        <a:t>® </a:t>
                      </a:r>
                      <a:r>
                        <a:rPr lang="en-AU" sz="1800" b="0" kern="1200" baseline="0" dirty="0" smtClean="0">
                          <a:solidFill>
                            <a:schemeClr val="tx1"/>
                          </a:solidFill>
                          <a:latin typeface="+mn-lt"/>
                          <a:ea typeface="+mn-ea"/>
                          <a:cs typeface="+mn-cs"/>
                        </a:rPr>
                        <a:t>payment required to avoid higher processing fees</a:t>
                      </a:r>
                      <a:endParaRPr lang="en-AU" sz="1800" b="0" kern="1200" dirty="0" smtClean="0">
                        <a:solidFill>
                          <a:schemeClr val="tx1"/>
                        </a:solidFill>
                        <a:latin typeface="+mn-lt"/>
                        <a:ea typeface="+mn-ea"/>
                        <a:cs typeface="+mn-cs"/>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30 September</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Due date for on-time applications</a:t>
                      </a:r>
                      <a:br>
                        <a:rPr lang="en-AU" sz="1800" b="0" kern="1200" dirty="0" smtClean="0">
                          <a:solidFill>
                            <a:schemeClr val="tx1"/>
                          </a:solidFill>
                          <a:latin typeface="+mn-lt"/>
                          <a:ea typeface="+mn-ea"/>
                          <a:cs typeface="+mn-cs"/>
                        </a:rPr>
                      </a:br>
                      <a:r>
                        <a:rPr lang="en-AU" sz="1800" b="0" kern="1200" dirty="0" smtClean="0">
                          <a:solidFill>
                            <a:schemeClr val="tx1"/>
                          </a:solidFill>
                          <a:latin typeface="+mn-lt"/>
                          <a:ea typeface="+mn-ea"/>
                          <a:cs typeface="+mn-cs"/>
                        </a:rPr>
                        <a:t>Many courses with fixed closing dates close today</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1 October</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Higher application fees from today</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10 December</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800" b="0" kern="1200" dirty="0" smtClean="0">
                          <a:solidFill>
                            <a:schemeClr val="tx1"/>
                          </a:solidFill>
                          <a:latin typeface="+mn-lt"/>
                          <a:ea typeface="+mn-ea"/>
                          <a:cs typeface="+mn-cs"/>
                        </a:rPr>
                        <a:t>Due date to apply for </a:t>
                      </a:r>
                      <a:r>
                        <a:rPr lang="en-AU" sz="1800" b="0" kern="1200" dirty="0" smtClean="0">
                          <a:solidFill>
                            <a:schemeClr val="tx1"/>
                          </a:solidFill>
                          <a:latin typeface="+mn-lt"/>
                          <a:ea typeface="+mn-ea"/>
                          <a:cs typeface="+mn-cs"/>
                        </a:rPr>
                        <a:t>15 January offer round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15 December </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Due date to submit documentation for 15 January offer round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20 December</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Qld Year 12 results and OPs available from 9am on QCAA’s </a:t>
                      </a:r>
                      <a:r>
                        <a:rPr lang="en-AU" sz="1800" b="0" kern="1200" dirty="0" smtClean="0">
                          <a:solidFill>
                            <a:schemeClr val="tx1"/>
                          </a:solidFill>
                          <a:latin typeface="+mn-lt"/>
                          <a:ea typeface="+mn-ea"/>
                          <a:cs typeface="+mn-cs"/>
                          <a:hlinkClick r:id="rId2"/>
                        </a:rPr>
                        <a:t>Student Connect</a:t>
                      </a:r>
                      <a:r>
                        <a:rPr lang="en-AU" sz="1800" b="0" kern="1200" dirty="0" smtClean="0">
                          <a:solidFill>
                            <a:schemeClr val="tx1"/>
                          </a:solidFill>
                          <a:latin typeface="+mn-lt"/>
                          <a:ea typeface="+mn-ea"/>
                          <a:cs typeface="+mn-cs"/>
                        </a:rPr>
                        <a:t> website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30 December</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Qld Year 12 students without an OP who are QTAC applicants can find out their OP ineligible rank via QTAC’s </a:t>
                      </a:r>
                      <a:r>
                        <a:rPr lang="en-AU" sz="1800" b="0" kern="1200" dirty="0" smtClean="0">
                          <a:solidFill>
                            <a:schemeClr val="tx1"/>
                          </a:solidFill>
                          <a:latin typeface="+mn-lt"/>
                          <a:ea typeface="+mn-ea"/>
                          <a:cs typeface="+mn-cs"/>
                          <a:hlinkClick r:id="rId3"/>
                        </a:rPr>
                        <a:t>Current Applicant online service</a:t>
                      </a:r>
                      <a:endParaRPr lang="en-AU" sz="1800" b="0" kern="1200" dirty="0" smtClean="0">
                        <a:solidFill>
                          <a:schemeClr val="tx1"/>
                        </a:solidFill>
                        <a:latin typeface="+mn-lt"/>
                        <a:ea typeface="+mn-ea"/>
                        <a:cs typeface="+mn-cs"/>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3751049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Key Dates </a:t>
            </a:r>
            <a:r>
              <a:rPr lang="en-AU" sz="2400" b="1" dirty="0" smtClean="0">
                <a:solidFill>
                  <a:schemeClr val="bg1"/>
                </a:solidFill>
              </a:rPr>
              <a:t>(cont.)</a:t>
            </a:r>
            <a:endParaRPr lang="en-AU"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262383284"/>
              </p:ext>
            </p:extLst>
          </p:nvPr>
        </p:nvGraphicFramePr>
        <p:xfrm>
          <a:off x="323528" y="1628800"/>
          <a:ext cx="1535832" cy="518160"/>
        </p:xfrm>
        <a:graphic>
          <a:graphicData uri="http://schemas.openxmlformats.org/drawingml/2006/table">
            <a:tbl>
              <a:tblPr firstRow="1" bandRow="1">
                <a:tableStyleId>{5C22544A-7EE6-4342-B048-85BDC9FD1C3A}</a:tableStyleId>
              </a:tblPr>
              <a:tblGrid>
                <a:gridCol w="1535832"/>
              </a:tblGrid>
              <a:tr h="370840">
                <a:tc>
                  <a:txBody>
                    <a:bodyPr/>
                    <a:lstStyle/>
                    <a:p>
                      <a:pPr algn="ctr"/>
                      <a:r>
                        <a:rPr lang="en-AU" sz="2800" b="1" dirty="0" smtClean="0"/>
                        <a:t>2015</a:t>
                      </a:r>
                      <a:endParaRPr lang="en-AU" sz="28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601365211"/>
              </p:ext>
            </p:extLst>
          </p:nvPr>
        </p:nvGraphicFramePr>
        <p:xfrm>
          <a:off x="323528" y="2348880"/>
          <a:ext cx="7776864" cy="2494292"/>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1584176"/>
                <a:gridCol w="6192688"/>
              </a:tblGrid>
              <a:tr h="370840">
                <a:tc>
                  <a:txBody>
                    <a:bodyPr/>
                    <a:lstStyle/>
                    <a:p>
                      <a:pPr algn="r"/>
                      <a:r>
                        <a:rPr lang="en-AU" b="1" dirty="0" smtClean="0">
                          <a:solidFill>
                            <a:schemeClr val="tx1"/>
                          </a:solidFill>
                        </a:rPr>
                        <a:t>7 January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Final date to change</a:t>
                      </a:r>
                      <a:r>
                        <a:rPr lang="en-AU" sz="1800" b="0" kern="1200" baseline="0" dirty="0" smtClean="0">
                          <a:solidFill>
                            <a:schemeClr val="tx1"/>
                          </a:solidFill>
                          <a:latin typeface="+mn-lt"/>
                          <a:ea typeface="+mn-ea"/>
                          <a:cs typeface="+mn-cs"/>
                        </a:rPr>
                        <a:t> </a:t>
                      </a:r>
                      <a:r>
                        <a:rPr lang="en-AU" sz="1800" b="0" kern="1200" dirty="0" smtClean="0">
                          <a:solidFill>
                            <a:schemeClr val="tx1"/>
                          </a:solidFill>
                          <a:latin typeface="+mn-lt"/>
                          <a:ea typeface="+mn-ea"/>
                          <a:cs typeface="+mn-cs"/>
                        </a:rPr>
                        <a:t>preferences for 15 January offer round</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21 January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Due date to apply for 5 February offer round</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22 January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Due date to submit documentation for 5 February offer round</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29 January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Final date to change preferences for 5 February offer round</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631812">
                <a:tc>
                  <a:txBody>
                    <a:bodyPr/>
                    <a:lstStyle/>
                    <a:p>
                      <a:pPr algn="r"/>
                      <a:r>
                        <a:rPr lang="en-AU" b="1" dirty="0" smtClean="0">
                          <a:solidFill>
                            <a:schemeClr val="tx1"/>
                          </a:solidFill>
                        </a:rPr>
                        <a:t>22 May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Due date to apply or submit documentation for 4 June offer round</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r"/>
                      <a:r>
                        <a:rPr lang="en-AU" b="1" dirty="0" smtClean="0">
                          <a:solidFill>
                            <a:schemeClr val="tx1"/>
                          </a:solidFill>
                        </a:rPr>
                        <a:t>28 May</a:t>
                      </a:r>
                      <a:endParaRPr lang="en-AU"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Final date to change</a:t>
                      </a:r>
                      <a:r>
                        <a:rPr lang="en-AU" sz="1800" b="0" kern="1200" baseline="0" dirty="0" smtClean="0">
                          <a:solidFill>
                            <a:schemeClr val="tx1"/>
                          </a:solidFill>
                          <a:latin typeface="+mn-lt"/>
                          <a:ea typeface="+mn-ea"/>
                          <a:cs typeface="+mn-cs"/>
                        </a:rPr>
                        <a:t> </a:t>
                      </a:r>
                      <a:r>
                        <a:rPr lang="en-AU" sz="1800" b="0" kern="1200" dirty="0" smtClean="0">
                          <a:solidFill>
                            <a:schemeClr val="tx1"/>
                          </a:solidFill>
                          <a:latin typeface="+mn-lt"/>
                          <a:ea typeface="+mn-ea"/>
                          <a:cs typeface="+mn-cs"/>
                        </a:rPr>
                        <a:t>preferences for 4 June offer round</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Tree>
    <p:extLst>
      <p:ext uri="{BB962C8B-B14F-4D97-AF65-F5344CB8AC3E}">
        <p14:creationId xmlns:p14="http://schemas.microsoft.com/office/powerpoint/2010/main" val="1100675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rmAutofit/>
          </a:bodyPr>
          <a:lstStyle/>
          <a:p>
            <a:pPr algn="l"/>
            <a:r>
              <a:rPr lang="en-AU" b="1" dirty="0">
                <a:solidFill>
                  <a:schemeClr val="bg1"/>
                </a:solidFill>
              </a:rPr>
              <a:t>Contents </a:t>
            </a:r>
            <a:r>
              <a:rPr lang="en-AU" sz="2400" b="1" dirty="0">
                <a:solidFill>
                  <a:schemeClr val="bg1"/>
                </a:solidFill>
              </a:rPr>
              <a:t>(cont.)</a:t>
            </a:r>
            <a:endParaRPr lang="en-AU" b="1" dirty="0">
              <a:solidFill>
                <a:schemeClr val="bg1"/>
              </a:solidFill>
            </a:endParaRPr>
          </a:p>
        </p:txBody>
      </p:sp>
      <p:sp>
        <p:nvSpPr>
          <p:cNvPr id="3" name="Content Placeholder 2"/>
          <p:cNvSpPr>
            <a:spLocks noGrp="1"/>
          </p:cNvSpPr>
          <p:nvPr>
            <p:ph idx="1"/>
          </p:nvPr>
        </p:nvSpPr>
        <p:spPr>
          <a:xfrm>
            <a:off x="179512" y="1628800"/>
            <a:ext cx="7776864" cy="4525963"/>
          </a:xfrm>
        </p:spPr>
        <p:txBody>
          <a:bodyPr>
            <a:normAutofit/>
          </a:bodyPr>
          <a:lstStyle/>
          <a:p>
            <a:pPr>
              <a:buFont typeface="Wingdings" panose="05000000000000000000" pitchFamily="2" charset="2"/>
              <a:buChar char="§"/>
            </a:pPr>
            <a:r>
              <a:rPr lang="en-AU" sz="2800" dirty="0"/>
              <a:t>Course Fees</a:t>
            </a:r>
          </a:p>
          <a:p>
            <a:pPr>
              <a:buFont typeface="Wingdings" panose="05000000000000000000" pitchFamily="2" charset="2"/>
              <a:buChar char="§"/>
            </a:pPr>
            <a:r>
              <a:rPr lang="en-AU" sz="2800" dirty="0"/>
              <a:t>Key Dates and Offer Dates</a:t>
            </a:r>
          </a:p>
          <a:p>
            <a:pPr>
              <a:buFont typeface="Wingdings" panose="05000000000000000000" pitchFamily="2" charset="2"/>
              <a:buChar char="§"/>
            </a:pPr>
            <a:r>
              <a:rPr lang="en-AU" sz="2800" dirty="0"/>
              <a:t>How do I apply?</a:t>
            </a:r>
          </a:p>
          <a:p>
            <a:pPr>
              <a:buFont typeface="Wingdings" panose="05000000000000000000" pitchFamily="2" charset="2"/>
              <a:buChar char="§"/>
            </a:pPr>
            <a:r>
              <a:rPr lang="en-AU" sz="2800" dirty="0"/>
              <a:t>What services are available to me after </a:t>
            </a:r>
            <a:r>
              <a:rPr lang="en-AU" sz="2800" dirty="0" smtClean="0"/>
              <a:t>I apply</a:t>
            </a:r>
            <a:r>
              <a:rPr lang="en-AU" sz="2800" dirty="0"/>
              <a:t>?</a:t>
            </a:r>
          </a:p>
          <a:p>
            <a:pPr>
              <a:buFont typeface="Wingdings" panose="05000000000000000000" pitchFamily="2" charset="2"/>
              <a:buChar char="§"/>
            </a:pPr>
            <a:r>
              <a:rPr lang="en-AU" sz="2800" dirty="0"/>
              <a:t>How do I respond to </a:t>
            </a:r>
            <a:r>
              <a:rPr lang="en-AU" sz="2800" dirty="0" smtClean="0"/>
              <a:t>a tertiary offer?</a:t>
            </a:r>
            <a:endParaRPr lang="en-AU" sz="2800" dirty="0"/>
          </a:p>
        </p:txBody>
      </p:sp>
    </p:spTree>
    <p:extLst>
      <p:ext uri="{BB962C8B-B14F-4D97-AF65-F5344CB8AC3E}">
        <p14:creationId xmlns:p14="http://schemas.microsoft.com/office/powerpoint/2010/main" val="30132742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Key Dates – Offers </a:t>
            </a:r>
            <a:endParaRPr lang="en-AU"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210917997"/>
              </p:ext>
            </p:extLst>
          </p:nvPr>
        </p:nvGraphicFramePr>
        <p:xfrm>
          <a:off x="323528" y="1628800"/>
          <a:ext cx="4464496" cy="518160"/>
        </p:xfrm>
        <a:graphic>
          <a:graphicData uri="http://schemas.openxmlformats.org/drawingml/2006/table">
            <a:tbl>
              <a:tblPr firstRow="1" bandRow="1">
                <a:tableStyleId>{5C22544A-7EE6-4342-B048-85BDC9FD1C3A}</a:tableStyleId>
              </a:tblPr>
              <a:tblGrid>
                <a:gridCol w="4464496"/>
              </a:tblGrid>
              <a:tr h="370840">
                <a:tc>
                  <a:txBody>
                    <a:bodyPr/>
                    <a:lstStyle/>
                    <a:p>
                      <a:pPr algn="ctr"/>
                      <a:r>
                        <a:rPr lang="en-AU" sz="2800" b="1" dirty="0" smtClean="0"/>
                        <a:t>Semester 1, 2015</a:t>
                      </a:r>
                      <a:endParaRPr lang="en-AU" sz="28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337171412"/>
              </p:ext>
            </p:extLst>
          </p:nvPr>
        </p:nvGraphicFramePr>
        <p:xfrm>
          <a:off x="323528" y="2924944"/>
          <a:ext cx="7128792" cy="2971860"/>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456384"/>
                <a:gridCol w="3672408"/>
              </a:tblGrid>
              <a:tr h="370840">
                <a:tc>
                  <a:txBody>
                    <a:bodyPr/>
                    <a:lstStyle/>
                    <a:p>
                      <a:pPr algn="l"/>
                      <a:r>
                        <a:rPr lang="en-AU" sz="2000" b="1" dirty="0" smtClean="0">
                          <a:solidFill>
                            <a:schemeClr val="tx1"/>
                          </a:solidFill>
                        </a:rPr>
                        <a:t>Offer rounds for 2015</a:t>
                      </a:r>
                      <a:r>
                        <a:rPr lang="en-AU" sz="2000" b="1" baseline="0" dirty="0" smtClean="0">
                          <a:solidFill>
                            <a:schemeClr val="tx1"/>
                          </a:solidFill>
                        </a:rPr>
                        <a:t> courses</a:t>
                      </a:r>
                      <a:endParaRPr lang="en-AU"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2000" b="1" kern="1200" dirty="0" smtClean="0">
                          <a:solidFill>
                            <a:schemeClr val="tx1"/>
                          </a:solidFill>
                          <a:latin typeface="+mn-lt"/>
                          <a:ea typeface="+mn-ea"/>
                          <a:cs typeface="+mn-cs"/>
                        </a:rPr>
                        <a:t>Due date</a:t>
                      </a:r>
                      <a:r>
                        <a:rPr lang="en-AU" sz="2000" b="1" kern="1200" baseline="0" dirty="0" smtClean="0">
                          <a:solidFill>
                            <a:schemeClr val="tx1"/>
                          </a:solidFill>
                          <a:latin typeface="+mn-lt"/>
                          <a:ea typeface="+mn-ea"/>
                          <a:cs typeface="+mn-cs"/>
                        </a:rPr>
                        <a:t> to respond to offer</a:t>
                      </a:r>
                      <a:endParaRPr lang="en-AU" sz="2000" b="1" kern="1200" dirty="0" smtClean="0">
                        <a:solidFill>
                          <a:schemeClr val="tx1"/>
                        </a:solidFill>
                        <a:latin typeface="+mn-lt"/>
                        <a:ea typeface="+mn-ea"/>
                        <a:cs typeface="+mn-cs"/>
                      </a:endParaRP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27 November 2014</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4 December 2014</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11 December 2014</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18 December 2014</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15 January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22 January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5 February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11 February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12 February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18 February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19 February</a:t>
                      </a:r>
                      <a:r>
                        <a:rPr lang="en-AU" b="0" baseline="0" dirty="0" smtClean="0">
                          <a:solidFill>
                            <a:schemeClr val="tx1"/>
                          </a:solidFill>
                        </a:rPr>
                        <a:t>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25 February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26 February</a:t>
                      </a:r>
                      <a:r>
                        <a:rPr lang="en-AU" b="0" baseline="0" dirty="0" smtClean="0">
                          <a:solidFill>
                            <a:schemeClr val="tx1"/>
                          </a:solidFill>
                        </a:rPr>
                        <a:t>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4 March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5" name="TextBox 4"/>
          <p:cNvSpPr txBox="1"/>
          <p:nvPr/>
        </p:nvSpPr>
        <p:spPr>
          <a:xfrm>
            <a:off x="1043608" y="2276872"/>
            <a:ext cx="6120680" cy="584775"/>
          </a:xfrm>
          <a:prstGeom prst="rect">
            <a:avLst/>
          </a:prstGeom>
          <a:noFill/>
        </p:spPr>
        <p:txBody>
          <a:bodyPr wrap="square" rtlCol="0">
            <a:spAutoFit/>
          </a:bodyPr>
          <a:lstStyle/>
          <a:p>
            <a:r>
              <a:rPr lang="en-AU" sz="3200" b="1" dirty="0" smtClean="0"/>
              <a:t>Offers rounds for 2015 courses</a:t>
            </a:r>
            <a:endParaRPr lang="en-AU" sz="3200" b="1" dirty="0"/>
          </a:p>
        </p:txBody>
      </p:sp>
    </p:spTree>
    <p:extLst>
      <p:ext uri="{BB962C8B-B14F-4D97-AF65-F5344CB8AC3E}">
        <p14:creationId xmlns:p14="http://schemas.microsoft.com/office/powerpoint/2010/main" val="881245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Key Dates – Offers </a:t>
            </a:r>
            <a:r>
              <a:rPr lang="en-AU" sz="2400" b="1" dirty="0" smtClean="0">
                <a:solidFill>
                  <a:schemeClr val="bg1"/>
                </a:solidFill>
              </a:rPr>
              <a:t>(cont.)</a:t>
            </a:r>
            <a:endParaRPr lang="en-AU" sz="2400" b="1"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347882663"/>
              </p:ext>
            </p:extLst>
          </p:nvPr>
        </p:nvGraphicFramePr>
        <p:xfrm>
          <a:off x="323528" y="1628800"/>
          <a:ext cx="4464496" cy="518160"/>
        </p:xfrm>
        <a:graphic>
          <a:graphicData uri="http://schemas.openxmlformats.org/drawingml/2006/table">
            <a:tbl>
              <a:tblPr firstRow="1" bandRow="1">
                <a:tableStyleId>{5C22544A-7EE6-4342-B048-85BDC9FD1C3A}</a:tableStyleId>
              </a:tblPr>
              <a:tblGrid>
                <a:gridCol w="4464496"/>
              </a:tblGrid>
              <a:tr h="370840">
                <a:tc>
                  <a:txBody>
                    <a:bodyPr/>
                    <a:lstStyle/>
                    <a:p>
                      <a:pPr algn="ctr"/>
                      <a:r>
                        <a:rPr lang="en-AU" sz="2800" b="1" dirty="0" smtClean="0"/>
                        <a:t>Semester 2, 2015</a:t>
                      </a:r>
                      <a:endParaRPr lang="en-AU" sz="2800" b="1" dirty="0"/>
                    </a:p>
                  </a:txBody>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621221124"/>
              </p:ext>
            </p:extLst>
          </p:nvPr>
        </p:nvGraphicFramePr>
        <p:xfrm>
          <a:off x="323528" y="2924944"/>
          <a:ext cx="7128792" cy="3708472"/>
        </p:xfrm>
        <a:graphic>
          <a:graphicData uri="http://schemas.openxmlformats.org/drawingml/2006/table">
            <a:tbl>
              <a:tblPr firstRow="1" bandRow="1">
                <a:effectLst>
                  <a:outerShdw blurRad="50800" dist="38100" dir="18900000" algn="bl" rotWithShape="0">
                    <a:prstClr val="black">
                      <a:alpha val="40000"/>
                    </a:prstClr>
                  </a:outerShdw>
                </a:effectLst>
                <a:tableStyleId>{5C22544A-7EE6-4342-B048-85BDC9FD1C3A}</a:tableStyleId>
              </a:tblPr>
              <a:tblGrid>
                <a:gridCol w="3456384"/>
                <a:gridCol w="3672408"/>
              </a:tblGrid>
              <a:tr h="370840">
                <a:tc>
                  <a:txBody>
                    <a:bodyPr/>
                    <a:lstStyle/>
                    <a:p>
                      <a:pPr algn="l"/>
                      <a:r>
                        <a:rPr lang="en-AU" sz="2000" b="1" dirty="0" smtClean="0">
                          <a:solidFill>
                            <a:schemeClr val="tx1"/>
                          </a:solidFill>
                        </a:rPr>
                        <a:t>Offer rounds for 2015</a:t>
                      </a:r>
                      <a:r>
                        <a:rPr lang="en-AU" sz="2000" b="1" baseline="0" dirty="0" smtClean="0">
                          <a:solidFill>
                            <a:schemeClr val="tx1"/>
                          </a:solidFill>
                        </a:rPr>
                        <a:t> courses</a:t>
                      </a:r>
                      <a:endParaRPr lang="en-AU"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2000" b="1" kern="1200" dirty="0" smtClean="0">
                          <a:solidFill>
                            <a:schemeClr val="tx1"/>
                          </a:solidFill>
                          <a:latin typeface="+mn-lt"/>
                          <a:ea typeface="+mn-ea"/>
                          <a:cs typeface="+mn-cs"/>
                        </a:rPr>
                        <a:t>Due date</a:t>
                      </a:r>
                      <a:r>
                        <a:rPr lang="en-AU" sz="2000" b="1" kern="1200" baseline="0" dirty="0" smtClean="0">
                          <a:solidFill>
                            <a:schemeClr val="tx1"/>
                          </a:solidFill>
                          <a:latin typeface="+mn-lt"/>
                          <a:ea typeface="+mn-ea"/>
                          <a:cs typeface="+mn-cs"/>
                        </a:rPr>
                        <a:t> to respond to offer</a:t>
                      </a:r>
                      <a:endParaRPr lang="en-AU" sz="2000" b="1" kern="1200" dirty="0" smtClean="0">
                        <a:solidFill>
                          <a:schemeClr val="tx1"/>
                        </a:solidFill>
                        <a:latin typeface="+mn-lt"/>
                        <a:ea typeface="+mn-ea"/>
                        <a:cs typeface="+mn-cs"/>
                      </a:endParaRP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12 March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19 March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26 March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2 April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7 May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14 May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70840">
                <a:tc>
                  <a:txBody>
                    <a:bodyPr/>
                    <a:lstStyle/>
                    <a:p>
                      <a:pPr algn="l"/>
                      <a:r>
                        <a:rPr lang="en-AU" b="0" dirty="0" smtClean="0">
                          <a:solidFill>
                            <a:schemeClr val="tx1"/>
                          </a:solidFill>
                        </a:rPr>
                        <a:t>4 June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AU" sz="1800" b="0" kern="1200" dirty="0" smtClean="0">
                          <a:solidFill>
                            <a:schemeClr val="tx1"/>
                          </a:solidFill>
                          <a:latin typeface="+mn-lt"/>
                          <a:ea typeface="+mn-ea"/>
                          <a:cs typeface="+mn-cs"/>
                        </a:rPr>
                        <a:t>11 June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18 June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24 June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25 June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1 July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2 July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8 July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9 July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15 July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363436">
                <a:tc>
                  <a:txBody>
                    <a:bodyPr/>
                    <a:lstStyle/>
                    <a:p>
                      <a:pPr algn="l"/>
                      <a:r>
                        <a:rPr lang="en-AU" b="0" dirty="0" smtClean="0">
                          <a:solidFill>
                            <a:schemeClr val="tx1"/>
                          </a:solidFill>
                        </a:rPr>
                        <a:t>16 July 2015</a:t>
                      </a:r>
                      <a:endParaRPr lang="en-AU"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1800" b="0" kern="1200" dirty="0" smtClean="0">
                          <a:solidFill>
                            <a:schemeClr val="tx1"/>
                          </a:solidFill>
                          <a:latin typeface="+mn-lt"/>
                          <a:ea typeface="+mn-ea"/>
                          <a:cs typeface="+mn-cs"/>
                        </a:rPr>
                        <a:t>22 July 2015</a:t>
                      </a:r>
                    </a:p>
                  </a:txBody>
                  <a:tcPr marL="91446" marR="91446"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bl>
          </a:graphicData>
        </a:graphic>
      </p:graphicFrame>
      <p:sp>
        <p:nvSpPr>
          <p:cNvPr id="5" name="TextBox 4"/>
          <p:cNvSpPr txBox="1"/>
          <p:nvPr/>
        </p:nvSpPr>
        <p:spPr>
          <a:xfrm>
            <a:off x="1043608" y="2276872"/>
            <a:ext cx="6120680" cy="584775"/>
          </a:xfrm>
          <a:prstGeom prst="rect">
            <a:avLst/>
          </a:prstGeom>
          <a:noFill/>
        </p:spPr>
        <p:txBody>
          <a:bodyPr wrap="square" rtlCol="0">
            <a:spAutoFit/>
          </a:bodyPr>
          <a:lstStyle/>
          <a:p>
            <a:r>
              <a:rPr lang="en-AU" sz="3200" b="1" dirty="0" smtClean="0"/>
              <a:t>Offers rounds for 2015 courses</a:t>
            </a:r>
            <a:endParaRPr lang="en-AU" sz="3200" b="1" dirty="0"/>
          </a:p>
        </p:txBody>
      </p:sp>
    </p:spTree>
    <p:extLst>
      <p:ext uri="{BB962C8B-B14F-4D97-AF65-F5344CB8AC3E}">
        <p14:creationId xmlns:p14="http://schemas.microsoft.com/office/powerpoint/2010/main" val="23896517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How to apply</a:t>
            </a:r>
            <a:endParaRPr lang="en-AU" b="1" dirty="0">
              <a:solidFill>
                <a:schemeClr val="bg1"/>
              </a:solidFill>
            </a:endParaRPr>
          </a:p>
        </p:txBody>
      </p:sp>
      <p:sp>
        <p:nvSpPr>
          <p:cNvPr id="3" name="Content Placeholder 2"/>
          <p:cNvSpPr>
            <a:spLocks noGrp="1"/>
          </p:cNvSpPr>
          <p:nvPr>
            <p:ph idx="1"/>
          </p:nvPr>
        </p:nvSpPr>
        <p:spPr>
          <a:xfrm>
            <a:off x="467544" y="1700808"/>
            <a:ext cx="6563072" cy="4525963"/>
          </a:xfrm>
        </p:spPr>
        <p:txBody>
          <a:bodyPr>
            <a:normAutofit/>
          </a:bodyPr>
          <a:lstStyle/>
          <a:p>
            <a:r>
              <a:rPr lang="en-AU" altLang="en-US" sz="2800" dirty="0">
                <a:latin typeface="Calibri" pitchFamily="34" charset="0"/>
                <a:ea typeface="ＭＳ Ｐゴシック" pitchFamily="34" charset="-128"/>
                <a:cs typeface="Calibri" pitchFamily="34" charset="0"/>
              </a:rPr>
              <a:t>Current Year 12 students apply using the online </a:t>
            </a:r>
            <a:r>
              <a:rPr lang="en-AU" altLang="en-US" sz="2800" i="1" dirty="0">
                <a:latin typeface="Calibri" pitchFamily="34" charset="0"/>
                <a:ea typeface="ＭＳ Ｐゴシック" pitchFamily="34" charset="-128"/>
                <a:cs typeface="Calibri" pitchFamily="34" charset="0"/>
              </a:rPr>
              <a:t>Twelve to Tertiary </a:t>
            </a:r>
            <a:r>
              <a:rPr lang="en-AU" altLang="en-US" sz="2800" dirty="0">
                <a:latin typeface="Calibri" pitchFamily="34" charset="0"/>
                <a:ea typeface="ＭＳ Ｐゴシック" pitchFamily="34" charset="-128"/>
                <a:cs typeface="Calibri" pitchFamily="34" charset="0"/>
              </a:rPr>
              <a:t>application service at the QTAC website  </a:t>
            </a:r>
            <a:r>
              <a:rPr lang="en-AU" altLang="en-US" sz="2800" dirty="0">
                <a:latin typeface="Calibri" pitchFamily="34" charset="0"/>
                <a:ea typeface="ＭＳ Ｐゴシック" pitchFamily="34" charset="-128"/>
                <a:cs typeface="Calibri" pitchFamily="34" charset="0"/>
                <a:hlinkClick r:id="rId2"/>
              </a:rPr>
              <a:t>www.qtac.edu.au</a:t>
            </a:r>
            <a:endParaRPr lang="en-AU" altLang="en-US" sz="2800" dirty="0">
              <a:latin typeface="Calibri" pitchFamily="34" charset="0"/>
              <a:ea typeface="ＭＳ Ｐゴシック" pitchFamily="34" charset="-128"/>
              <a:cs typeface="Calibri" pitchFamily="34" charset="0"/>
            </a:endParaRPr>
          </a:p>
          <a:p>
            <a:pPr>
              <a:buFont typeface="Wingdings" panose="05000000000000000000" pitchFamily="2" charset="2"/>
              <a:buChar char="§"/>
            </a:pPr>
            <a:endParaRPr lang="en-AU" sz="2800" dirty="0"/>
          </a:p>
          <a:p>
            <a:pPr>
              <a:buFont typeface="Wingdings" panose="05000000000000000000" pitchFamily="2" charset="2"/>
              <a:buChar char="§"/>
            </a:pPr>
            <a:r>
              <a:rPr lang="en-AU" altLang="en-US" sz="2800" dirty="0">
                <a:latin typeface="Calibri" panose="020F0502020204030204" pitchFamily="34" charset="0"/>
                <a:ea typeface="ＭＳ Ｐゴシック" panose="020B0600070205080204" pitchFamily="34" charset="-128"/>
                <a:cs typeface="Calibri" panose="020F0502020204030204" pitchFamily="34" charset="0"/>
              </a:rPr>
              <a:t>View the Training Movie and complete a Demonstration application when these services are available on the QTAC website (late July).</a:t>
            </a:r>
          </a:p>
          <a:p>
            <a:pPr>
              <a:buFont typeface="Wingdings" panose="05000000000000000000" pitchFamily="2" charset="2"/>
              <a:buChar char="§"/>
            </a:pPr>
            <a:endParaRPr lang="en-AU" dirty="0"/>
          </a:p>
        </p:txBody>
      </p:sp>
    </p:spTree>
    <p:extLst>
      <p:ext uri="{BB962C8B-B14F-4D97-AF65-F5344CB8AC3E}">
        <p14:creationId xmlns:p14="http://schemas.microsoft.com/office/powerpoint/2010/main" val="36895117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How to apply </a:t>
            </a:r>
            <a:r>
              <a:rPr lang="en-AU" sz="2400" b="1" dirty="0" smtClean="0">
                <a:solidFill>
                  <a:schemeClr val="bg1"/>
                </a:solidFill>
              </a:rPr>
              <a:t>(cont.)</a:t>
            </a:r>
            <a:endParaRPr lang="en-AU" sz="2400" b="1" dirty="0">
              <a:solidFill>
                <a:schemeClr val="bg1"/>
              </a:solidFill>
            </a:endParaRPr>
          </a:p>
        </p:txBody>
      </p:sp>
      <p:sp>
        <p:nvSpPr>
          <p:cNvPr id="3" name="Content Placeholder 2"/>
          <p:cNvSpPr>
            <a:spLocks noGrp="1"/>
          </p:cNvSpPr>
          <p:nvPr>
            <p:ph idx="1"/>
          </p:nvPr>
        </p:nvSpPr>
        <p:spPr>
          <a:xfrm>
            <a:off x="179512" y="1600201"/>
            <a:ext cx="7416824" cy="1180728"/>
          </a:xfrm>
        </p:spPr>
        <p:txBody>
          <a:bodyPr>
            <a:normAutofit/>
          </a:bodyPr>
          <a:lstStyle/>
          <a:p>
            <a:pPr marL="0" indent="0">
              <a:buNone/>
            </a:pPr>
            <a:r>
              <a:rPr lang="en-AU" sz="2800" b="1" dirty="0"/>
              <a:t>When applying, </a:t>
            </a:r>
            <a:r>
              <a:rPr lang="en-AU" sz="2800" b="1" dirty="0" smtClean="0"/>
              <a:t>you need </a:t>
            </a:r>
            <a:r>
              <a:rPr lang="en-AU" sz="2800" b="1" dirty="0"/>
              <a:t>to: </a:t>
            </a:r>
          </a:p>
        </p:txBody>
      </p:sp>
      <p:sp>
        <p:nvSpPr>
          <p:cNvPr id="4" name="TextBox 3"/>
          <p:cNvSpPr txBox="1"/>
          <p:nvPr/>
        </p:nvSpPr>
        <p:spPr>
          <a:xfrm>
            <a:off x="165268" y="2492896"/>
            <a:ext cx="6768752" cy="3785652"/>
          </a:xfrm>
          <a:prstGeom prst="rect">
            <a:avLst/>
          </a:prstGeom>
          <a:noFill/>
        </p:spPr>
        <p:txBody>
          <a:bodyPr wrap="square" rtlCol="0">
            <a:spAutoFit/>
          </a:bodyPr>
          <a:lstStyle/>
          <a:p>
            <a:r>
              <a:rPr lang="en-AU" sz="2000" b="1" dirty="0" smtClean="0"/>
              <a:t>1. Know </a:t>
            </a:r>
            <a:r>
              <a:rPr lang="en-AU" sz="2000" b="1" dirty="0"/>
              <a:t>your student </a:t>
            </a:r>
            <a:r>
              <a:rPr lang="en-AU" sz="2000" b="1" dirty="0" smtClean="0"/>
              <a:t>number</a:t>
            </a:r>
          </a:p>
          <a:p>
            <a:pPr marL="285750" indent="-285750">
              <a:buFont typeface="Wingdings" panose="05000000000000000000" pitchFamily="2" charset="2"/>
              <a:buChar char="§"/>
            </a:pPr>
            <a:r>
              <a:rPr lang="en-AU" sz="2000" dirty="0" smtClean="0"/>
              <a:t>In QLD </a:t>
            </a:r>
            <a:r>
              <a:rPr lang="en-AU" sz="2000" dirty="0"/>
              <a:t>this is your Learner Unique Identifier (LUI); ACT – Student Number; NSW – Board of Studies Student Number; VIC – Board of Studies Number; TAS – Student ID Number; WA – Curriculum Council Number; SA and NT – SACE Registration Number </a:t>
            </a:r>
            <a:endParaRPr lang="en-AU" sz="2000" dirty="0" smtClean="0"/>
          </a:p>
          <a:p>
            <a:endParaRPr lang="en-AU" sz="2000" dirty="0" smtClean="0"/>
          </a:p>
          <a:p>
            <a:pPr marL="285750" indent="-285750">
              <a:buFont typeface="Wingdings" panose="05000000000000000000" pitchFamily="2" charset="2"/>
              <a:buChar char="§"/>
            </a:pPr>
            <a:r>
              <a:rPr lang="en-AU" sz="2000" dirty="0" smtClean="0"/>
              <a:t>If </a:t>
            </a:r>
            <a:r>
              <a:rPr lang="en-AU" sz="2000" dirty="0"/>
              <a:t>you are completing the International Baccalaureate, enter your IB number. If you are completing an Australian Year 12 qualification and some subjects in the International Baccalaureate, select the option which relates to your main qualification. </a:t>
            </a:r>
            <a:endParaRPr lang="en-AU" sz="2000" b="1" dirty="0"/>
          </a:p>
        </p:txBody>
      </p:sp>
    </p:spTree>
    <p:extLst>
      <p:ext uri="{BB962C8B-B14F-4D97-AF65-F5344CB8AC3E}">
        <p14:creationId xmlns:p14="http://schemas.microsoft.com/office/powerpoint/2010/main" val="3155252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How to apply </a:t>
            </a:r>
            <a:r>
              <a:rPr lang="en-AU" sz="2400" b="1" dirty="0" smtClean="0">
                <a:solidFill>
                  <a:schemeClr val="bg1"/>
                </a:solidFill>
              </a:rPr>
              <a:t>(cont.)</a:t>
            </a:r>
            <a:endParaRPr lang="en-AU" sz="2400" b="1" dirty="0">
              <a:solidFill>
                <a:schemeClr val="bg1"/>
              </a:solidFill>
            </a:endParaRPr>
          </a:p>
        </p:txBody>
      </p:sp>
      <p:sp>
        <p:nvSpPr>
          <p:cNvPr id="3" name="Content Placeholder 2"/>
          <p:cNvSpPr>
            <a:spLocks noGrp="1"/>
          </p:cNvSpPr>
          <p:nvPr>
            <p:ph idx="1"/>
          </p:nvPr>
        </p:nvSpPr>
        <p:spPr>
          <a:xfrm>
            <a:off x="179512" y="1600201"/>
            <a:ext cx="7416824" cy="1180728"/>
          </a:xfrm>
        </p:spPr>
        <p:txBody>
          <a:bodyPr>
            <a:normAutofit/>
          </a:bodyPr>
          <a:lstStyle/>
          <a:p>
            <a:pPr marL="0" indent="0">
              <a:buNone/>
            </a:pPr>
            <a:r>
              <a:rPr lang="en-AU" sz="2800" b="1" dirty="0"/>
              <a:t>When applying, </a:t>
            </a:r>
            <a:r>
              <a:rPr lang="en-AU" sz="2800" b="1" dirty="0" smtClean="0"/>
              <a:t>you need </a:t>
            </a:r>
            <a:r>
              <a:rPr lang="en-AU" sz="2800" b="1" dirty="0"/>
              <a:t>to: </a:t>
            </a:r>
          </a:p>
        </p:txBody>
      </p:sp>
      <p:sp>
        <p:nvSpPr>
          <p:cNvPr id="4" name="TextBox 3"/>
          <p:cNvSpPr txBox="1"/>
          <p:nvPr/>
        </p:nvSpPr>
        <p:spPr>
          <a:xfrm>
            <a:off x="110662" y="2204864"/>
            <a:ext cx="6768752" cy="4093428"/>
          </a:xfrm>
          <a:prstGeom prst="rect">
            <a:avLst/>
          </a:prstGeom>
          <a:noFill/>
        </p:spPr>
        <p:txBody>
          <a:bodyPr wrap="square" rtlCol="0">
            <a:spAutoFit/>
          </a:bodyPr>
          <a:lstStyle/>
          <a:p>
            <a:r>
              <a:rPr lang="en-AU" sz="2000" b="1" dirty="0"/>
              <a:t>2. </a:t>
            </a:r>
            <a:r>
              <a:rPr lang="en-AU" sz="2000" b="1" dirty="0" smtClean="0"/>
              <a:t>Confirm </a:t>
            </a:r>
            <a:r>
              <a:rPr lang="en-AU" sz="2000" b="1" dirty="0"/>
              <a:t>your personal details and contact </a:t>
            </a:r>
            <a:r>
              <a:rPr lang="en-AU" sz="2000" b="1" dirty="0" smtClean="0"/>
              <a:t>information </a:t>
            </a:r>
            <a:endParaRPr lang="en-AU" sz="2000" b="1" dirty="0"/>
          </a:p>
          <a:p>
            <a:pPr marL="342900" indent="-342900">
              <a:buFont typeface="Wingdings" panose="05000000000000000000" pitchFamily="2" charset="2"/>
              <a:buChar char="§"/>
            </a:pPr>
            <a:r>
              <a:rPr lang="en-AU" sz="2000" dirty="0" smtClean="0"/>
              <a:t>Enter </a:t>
            </a:r>
            <a:r>
              <a:rPr lang="en-AU" sz="2000" dirty="0"/>
              <a:t>a mobile number as QTAC may send SMS alerts</a:t>
            </a:r>
            <a:r>
              <a:rPr lang="en-AU" sz="2000" dirty="0" smtClean="0"/>
              <a:t>.</a:t>
            </a:r>
            <a:br>
              <a:rPr lang="en-AU" sz="2000" dirty="0" smtClean="0"/>
            </a:br>
            <a:endParaRPr lang="en-AU" sz="2000" dirty="0" smtClean="0"/>
          </a:p>
          <a:p>
            <a:pPr marL="342900" indent="-342900">
              <a:buFont typeface="Wingdings" panose="05000000000000000000" pitchFamily="2" charset="2"/>
              <a:buChar char="§"/>
            </a:pPr>
            <a:r>
              <a:rPr lang="en-AU" sz="2000" dirty="0" smtClean="0"/>
              <a:t>Enter an email address. Use a </a:t>
            </a:r>
            <a:r>
              <a:rPr lang="en-AU" sz="2000" u="sng" dirty="0" smtClean="0"/>
              <a:t>home</a:t>
            </a:r>
            <a:r>
              <a:rPr lang="en-AU" sz="2000" dirty="0" smtClean="0"/>
              <a:t> email address or, after applying, </a:t>
            </a:r>
            <a:r>
              <a:rPr lang="en-AU" sz="2000" u="sng" dirty="0" smtClean="0"/>
              <a:t>update</a:t>
            </a:r>
            <a:r>
              <a:rPr lang="en-AU" sz="2000" dirty="0" smtClean="0"/>
              <a:t> your email address on your QTAC application to an email you will check after leaving school. QTAC </a:t>
            </a:r>
            <a:r>
              <a:rPr lang="en-AU" sz="2000" dirty="0"/>
              <a:t>uses email to notify you of correspondence in the </a:t>
            </a:r>
            <a:r>
              <a:rPr lang="en-AU" sz="2000" i="1" dirty="0"/>
              <a:t>Current Applicant </a:t>
            </a:r>
            <a:r>
              <a:rPr lang="en-AU" sz="2000" dirty="0"/>
              <a:t>online service. </a:t>
            </a:r>
          </a:p>
          <a:p>
            <a:pPr marL="342900" indent="-342900">
              <a:buFont typeface="Wingdings" panose="05000000000000000000" pitchFamily="2" charset="2"/>
              <a:buChar char="§"/>
            </a:pPr>
            <a:endParaRPr lang="en-AU" sz="2000" dirty="0" smtClean="0"/>
          </a:p>
          <a:p>
            <a:r>
              <a:rPr lang="en-AU" sz="2000" dirty="0" smtClean="0"/>
              <a:t> </a:t>
            </a:r>
            <a:r>
              <a:rPr lang="en-AU" sz="2000" b="1" dirty="0" smtClean="0"/>
              <a:t>3</a:t>
            </a:r>
            <a:r>
              <a:rPr lang="en-AU" sz="2000" b="1" dirty="0"/>
              <a:t>. Confirm your </a:t>
            </a:r>
            <a:r>
              <a:rPr lang="en-AU" sz="2000" b="1" dirty="0" smtClean="0"/>
              <a:t>qualifications</a:t>
            </a:r>
          </a:p>
          <a:p>
            <a:pPr marL="342900" indent="-342900">
              <a:buFont typeface="Wingdings" panose="05000000000000000000" pitchFamily="2" charset="2"/>
              <a:buChar char="§"/>
            </a:pPr>
            <a:r>
              <a:rPr lang="en-AU" sz="2000" dirty="0" smtClean="0"/>
              <a:t>If </a:t>
            </a:r>
            <a:r>
              <a:rPr lang="en-AU" sz="2000" dirty="0"/>
              <a:t>you completed a standard Australian Year 12 program, QTAC is able to obtain your results and qualifications. You must check this information for accuracy. </a:t>
            </a:r>
            <a:endParaRPr lang="en-AU" sz="2000" b="1" dirty="0"/>
          </a:p>
        </p:txBody>
      </p:sp>
    </p:spTree>
    <p:extLst>
      <p:ext uri="{BB962C8B-B14F-4D97-AF65-F5344CB8AC3E}">
        <p14:creationId xmlns:p14="http://schemas.microsoft.com/office/powerpoint/2010/main" val="13739876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How to apply </a:t>
            </a:r>
            <a:r>
              <a:rPr lang="en-AU" sz="2400" b="1" dirty="0" smtClean="0">
                <a:solidFill>
                  <a:schemeClr val="bg1"/>
                </a:solidFill>
              </a:rPr>
              <a:t>(cont.)</a:t>
            </a:r>
            <a:endParaRPr lang="en-AU" sz="2400" b="1" dirty="0">
              <a:solidFill>
                <a:schemeClr val="bg1"/>
              </a:solidFill>
            </a:endParaRPr>
          </a:p>
        </p:txBody>
      </p:sp>
      <p:sp>
        <p:nvSpPr>
          <p:cNvPr id="3" name="Content Placeholder 2"/>
          <p:cNvSpPr>
            <a:spLocks noGrp="1"/>
          </p:cNvSpPr>
          <p:nvPr>
            <p:ph idx="1"/>
          </p:nvPr>
        </p:nvSpPr>
        <p:spPr>
          <a:xfrm>
            <a:off x="179512" y="1600201"/>
            <a:ext cx="7416824" cy="1180728"/>
          </a:xfrm>
        </p:spPr>
        <p:txBody>
          <a:bodyPr>
            <a:normAutofit/>
          </a:bodyPr>
          <a:lstStyle/>
          <a:p>
            <a:pPr marL="0" indent="0">
              <a:buNone/>
            </a:pPr>
            <a:r>
              <a:rPr lang="en-AU" sz="2800" b="1" dirty="0"/>
              <a:t>When applying, </a:t>
            </a:r>
            <a:r>
              <a:rPr lang="en-AU" sz="2800" b="1" dirty="0" smtClean="0"/>
              <a:t>you need </a:t>
            </a:r>
            <a:r>
              <a:rPr lang="en-AU" sz="2800" b="1" dirty="0"/>
              <a:t>to: </a:t>
            </a:r>
          </a:p>
        </p:txBody>
      </p:sp>
      <p:sp>
        <p:nvSpPr>
          <p:cNvPr id="4" name="TextBox 3"/>
          <p:cNvSpPr txBox="1"/>
          <p:nvPr/>
        </p:nvSpPr>
        <p:spPr>
          <a:xfrm>
            <a:off x="206992" y="2492896"/>
            <a:ext cx="6768752" cy="3170099"/>
          </a:xfrm>
          <a:prstGeom prst="rect">
            <a:avLst/>
          </a:prstGeom>
          <a:noFill/>
        </p:spPr>
        <p:txBody>
          <a:bodyPr wrap="square" rtlCol="0">
            <a:spAutoFit/>
          </a:bodyPr>
          <a:lstStyle/>
          <a:p>
            <a:r>
              <a:rPr lang="en-AU" sz="2000" b="1" dirty="0"/>
              <a:t>4. Add qualifications, if applicable. </a:t>
            </a:r>
            <a:endParaRPr lang="en-AU" sz="2000" b="1" dirty="0" smtClean="0"/>
          </a:p>
          <a:p>
            <a:pPr marL="342900" indent="-342900">
              <a:buFont typeface="Wingdings" panose="05000000000000000000" pitchFamily="2" charset="2"/>
              <a:buChar char="§"/>
            </a:pPr>
            <a:r>
              <a:rPr lang="en-AU" sz="2000" dirty="0" smtClean="0"/>
              <a:t>You </a:t>
            </a:r>
            <a:r>
              <a:rPr lang="en-AU" sz="2000" dirty="0"/>
              <a:t>may have additional qualifications which could include secondary study (include repeat years); bridging study (pages </a:t>
            </a:r>
            <a:r>
              <a:rPr lang="en-AU" sz="2000" dirty="0" smtClean="0"/>
              <a:t>27–30 of the </a:t>
            </a:r>
            <a:r>
              <a:rPr lang="en-AU" sz="2000" i="1" dirty="0" smtClean="0"/>
              <a:t>QTAC Guide 2015</a:t>
            </a:r>
            <a:r>
              <a:rPr lang="en-AU" sz="2000" dirty="0" smtClean="0"/>
              <a:t> </a:t>
            </a:r>
            <a:r>
              <a:rPr lang="en-AU" sz="2000" dirty="0"/>
              <a:t>give examples of accepted preparatory and bridging programs); tertiary study (eg diploma or bachelor studies); certificate study (eg AQF Certificates III and IV – note that AQF Certificate I and II, first aid certificates and other personal interest courses are not assessable); professional qualifications (eg dance, music or drama – note AMEB 7th Grade and above is assessable). </a:t>
            </a:r>
            <a:endParaRPr lang="en-AU" sz="2000" b="1" dirty="0"/>
          </a:p>
        </p:txBody>
      </p:sp>
    </p:spTree>
    <p:extLst>
      <p:ext uri="{BB962C8B-B14F-4D97-AF65-F5344CB8AC3E}">
        <p14:creationId xmlns:p14="http://schemas.microsoft.com/office/powerpoint/2010/main" val="11428170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b="1" dirty="0" smtClean="0">
                <a:solidFill>
                  <a:schemeClr val="bg1"/>
                </a:solidFill>
              </a:rPr>
              <a:t>How to apply </a:t>
            </a:r>
            <a:r>
              <a:rPr lang="en-AU" sz="2400" b="1" dirty="0" smtClean="0">
                <a:solidFill>
                  <a:schemeClr val="bg1"/>
                </a:solidFill>
              </a:rPr>
              <a:t>(cont.)</a:t>
            </a:r>
            <a:endParaRPr lang="en-AU" sz="2400" b="1" dirty="0">
              <a:solidFill>
                <a:schemeClr val="bg1"/>
              </a:solidFill>
            </a:endParaRPr>
          </a:p>
        </p:txBody>
      </p:sp>
      <p:sp>
        <p:nvSpPr>
          <p:cNvPr id="3" name="Content Placeholder 2"/>
          <p:cNvSpPr>
            <a:spLocks noGrp="1"/>
          </p:cNvSpPr>
          <p:nvPr>
            <p:ph idx="1"/>
          </p:nvPr>
        </p:nvSpPr>
        <p:spPr>
          <a:xfrm>
            <a:off x="179512" y="1600201"/>
            <a:ext cx="7416824" cy="1180728"/>
          </a:xfrm>
        </p:spPr>
        <p:txBody>
          <a:bodyPr>
            <a:normAutofit/>
          </a:bodyPr>
          <a:lstStyle/>
          <a:p>
            <a:pPr marL="0" indent="0">
              <a:buNone/>
            </a:pPr>
            <a:r>
              <a:rPr lang="en-AU" sz="2800" b="1" dirty="0"/>
              <a:t>When applying, </a:t>
            </a:r>
            <a:r>
              <a:rPr lang="en-AU" sz="2800" b="1" dirty="0" smtClean="0"/>
              <a:t>you need </a:t>
            </a:r>
            <a:r>
              <a:rPr lang="en-AU" sz="2800" b="1" dirty="0"/>
              <a:t>to: </a:t>
            </a:r>
          </a:p>
        </p:txBody>
      </p:sp>
      <p:sp>
        <p:nvSpPr>
          <p:cNvPr id="4" name="TextBox 3"/>
          <p:cNvSpPr txBox="1"/>
          <p:nvPr/>
        </p:nvSpPr>
        <p:spPr>
          <a:xfrm>
            <a:off x="174295" y="2564904"/>
            <a:ext cx="6768752" cy="3170099"/>
          </a:xfrm>
          <a:prstGeom prst="rect">
            <a:avLst/>
          </a:prstGeom>
          <a:noFill/>
        </p:spPr>
        <p:txBody>
          <a:bodyPr wrap="square" rtlCol="0">
            <a:spAutoFit/>
          </a:bodyPr>
          <a:lstStyle/>
          <a:p>
            <a:r>
              <a:rPr lang="en-AU" sz="2000" b="1" dirty="0"/>
              <a:t>5. Indicate if you are applying for QTAC’s Educational Access Scheme (EAS). </a:t>
            </a:r>
            <a:endParaRPr lang="en-AU" sz="2000" b="1" dirty="0" smtClean="0"/>
          </a:p>
          <a:p>
            <a:endParaRPr lang="en-AU" sz="2000" b="1" dirty="0"/>
          </a:p>
          <a:p>
            <a:r>
              <a:rPr lang="en-AU" sz="2000" b="1" dirty="0" smtClean="0"/>
              <a:t>6</a:t>
            </a:r>
            <a:r>
              <a:rPr lang="en-AU" sz="2000" b="1" dirty="0"/>
              <a:t>. Supply information required by the Australian Government. </a:t>
            </a:r>
            <a:endParaRPr lang="en-AU" sz="2000" b="1" dirty="0" smtClean="0"/>
          </a:p>
          <a:p>
            <a:pPr marL="342900" indent="-342900">
              <a:buFont typeface="Wingdings" panose="05000000000000000000" pitchFamily="2" charset="2"/>
              <a:buChar char="§"/>
            </a:pPr>
            <a:r>
              <a:rPr lang="en-AU" sz="2000" dirty="0" smtClean="0"/>
              <a:t>QTAC </a:t>
            </a:r>
            <a:r>
              <a:rPr lang="en-AU" sz="2000" dirty="0"/>
              <a:t>collects information such as languages spoken at home and the highest level of education completed by your parents/guardians. This information is not used in determining your QTAC selection rank. </a:t>
            </a:r>
            <a:endParaRPr lang="en-AU" sz="2000" dirty="0" smtClean="0"/>
          </a:p>
          <a:p>
            <a:endParaRPr lang="en-AU" sz="2000" dirty="0"/>
          </a:p>
          <a:p>
            <a:r>
              <a:rPr lang="en-AU" sz="2000" b="1" dirty="0"/>
              <a:t>7. Enter your course preferences. </a:t>
            </a:r>
          </a:p>
        </p:txBody>
      </p:sp>
    </p:spTree>
    <p:extLst>
      <p:ext uri="{BB962C8B-B14F-4D97-AF65-F5344CB8AC3E}">
        <p14:creationId xmlns:p14="http://schemas.microsoft.com/office/powerpoint/2010/main" val="40329379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pPr algn="l"/>
            <a:r>
              <a:rPr lang="en-AU" b="1" dirty="0">
                <a:solidFill>
                  <a:schemeClr val="bg1"/>
                </a:solidFill>
              </a:rPr>
              <a:t>How to apply </a:t>
            </a:r>
            <a:r>
              <a:rPr lang="en-AU" sz="2400" b="1" dirty="0">
                <a:solidFill>
                  <a:schemeClr val="bg1"/>
                </a:solidFill>
              </a:rPr>
              <a:t>(cont.)</a:t>
            </a:r>
            <a:endParaRPr lang="en-AU" dirty="0"/>
          </a:p>
        </p:txBody>
      </p:sp>
      <p:sp>
        <p:nvSpPr>
          <p:cNvPr id="3" name="Content Placeholder 2"/>
          <p:cNvSpPr>
            <a:spLocks noGrp="1"/>
          </p:cNvSpPr>
          <p:nvPr>
            <p:ph idx="1"/>
          </p:nvPr>
        </p:nvSpPr>
        <p:spPr>
          <a:xfrm>
            <a:off x="107504" y="1628800"/>
            <a:ext cx="7056784" cy="4392487"/>
          </a:xfrm>
        </p:spPr>
        <p:txBody>
          <a:bodyPr>
            <a:normAutofit fontScale="25000" lnSpcReduction="20000"/>
          </a:bodyPr>
          <a:lstStyle/>
          <a:p>
            <a:pPr marL="0" indent="0">
              <a:buNone/>
            </a:pPr>
            <a:r>
              <a:rPr lang="en-AU" sz="11200" b="1" dirty="0"/>
              <a:t>Application and processing fees </a:t>
            </a:r>
            <a:endParaRPr lang="en-AU" sz="11200" dirty="0"/>
          </a:p>
          <a:p>
            <a:pPr marL="0" indent="0">
              <a:buNone/>
            </a:pPr>
            <a:endParaRPr lang="en-AU" sz="4800" dirty="0" smtClean="0"/>
          </a:p>
          <a:p>
            <a:pPr marL="0" indent="0">
              <a:buNone/>
            </a:pPr>
            <a:r>
              <a:rPr lang="en-AU" sz="8000" dirty="0" smtClean="0"/>
              <a:t>How </a:t>
            </a:r>
            <a:r>
              <a:rPr lang="en-AU" sz="8000" dirty="0"/>
              <a:t>much you pay depends on when you apply. </a:t>
            </a:r>
            <a:endParaRPr lang="en-AU" sz="8000" dirty="0" smtClean="0"/>
          </a:p>
          <a:p>
            <a:pPr marL="0" indent="0">
              <a:buNone/>
            </a:pPr>
            <a:endParaRPr lang="en-AU" sz="8000" dirty="0"/>
          </a:p>
          <a:p>
            <a:pPr marL="0" indent="0">
              <a:buNone/>
            </a:pPr>
            <a:r>
              <a:rPr lang="en-AU" sz="8000" b="1" dirty="0"/>
              <a:t>Application for 2014 Australian standard Year 12 </a:t>
            </a:r>
            <a:r>
              <a:rPr lang="en-AU" sz="8000" b="1" dirty="0" smtClean="0"/>
              <a:t>students </a:t>
            </a:r>
            <a:endParaRPr lang="en-AU" sz="8000" dirty="0"/>
          </a:p>
          <a:p>
            <a:pPr marL="0" indent="0">
              <a:buNone/>
            </a:pPr>
            <a:r>
              <a:rPr lang="en-AU" sz="8000" dirty="0"/>
              <a:t>5 August 2014 – 30 September 2014</a:t>
            </a:r>
            <a:r>
              <a:rPr lang="en-AU" sz="8000" dirty="0" smtClean="0"/>
              <a:t>.......................... </a:t>
            </a:r>
            <a:r>
              <a:rPr lang="en-AU" sz="8000" dirty="0"/>
              <a:t>$35 </a:t>
            </a:r>
          </a:p>
          <a:p>
            <a:pPr marL="0" indent="0">
              <a:buNone/>
            </a:pPr>
            <a:r>
              <a:rPr lang="en-AU" sz="8000" dirty="0"/>
              <a:t>1 October 2014 – 31 January 2015</a:t>
            </a:r>
            <a:r>
              <a:rPr lang="en-AU" sz="8000" dirty="0" smtClean="0"/>
              <a:t>............................. </a:t>
            </a:r>
            <a:r>
              <a:rPr lang="en-AU" sz="8000" dirty="0"/>
              <a:t>$130 </a:t>
            </a:r>
          </a:p>
          <a:p>
            <a:pPr marL="0" indent="0">
              <a:buNone/>
            </a:pPr>
            <a:r>
              <a:rPr lang="en-AU" sz="8000" dirty="0"/>
              <a:t>1 February 2015 – 19 </a:t>
            </a:r>
            <a:r>
              <a:rPr lang="en-AU" sz="8000" dirty="0" smtClean="0"/>
              <a:t>February 2015.......................... </a:t>
            </a:r>
            <a:r>
              <a:rPr lang="en-AU" sz="8000" dirty="0"/>
              <a:t>$35 </a:t>
            </a:r>
          </a:p>
          <a:p>
            <a:pPr marL="0" indent="0">
              <a:buNone/>
            </a:pPr>
            <a:r>
              <a:rPr lang="en-AU" sz="8000" dirty="0"/>
              <a:t>20 February 2015 – 9 July 2015</a:t>
            </a:r>
            <a:r>
              <a:rPr lang="en-AU" sz="8000" dirty="0" smtClean="0"/>
              <a:t>................................... </a:t>
            </a:r>
            <a:r>
              <a:rPr lang="en-AU" sz="8000" dirty="0"/>
              <a:t>$65 </a:t>
            </a:r>
            <a:endParaRPr lang="en-AU" sz="8000" dirty="0" smtClean="0"/>
          </a:p>
          <a:p>
            <a:pPr marL="0" indent="0">
              <a:buNone/>
            </a:pPr>
            <a:endParaRPr lang="en-AU" sz="8000" dirty="0"/>
          </a:p>
          <a:p>
            <a:pPr marL="0" indent="0">
              <a:buNone/>
            </a:pPr>
            <a:r>
              <a:rPr lang="en-AU" sz="8000" b="1" dirty="0"/>
              <a:t>Changes of preference </a:t>
            </a:r>
            <a:endParaRPr lang="en-AU" sz="8000" dirty="0"/>
          </a:p>
          <a:p>
            <a:pPr marL="0" indent="0">
              <a:buNone/>
            </a:pPr>
            <a:r>
              <a:rPr lang="en-AU" sz="8000" dirty="0"/>
              <a:t>Made via QTAC’s </a:t>
            </a:r>
            <a:r>
              <a:rPr lang="en-AU" sz="8000" i="1" dirty="0"/>
              <a:t>Current Applicant </a:t>
            </a:r>
            <a:r>
              <a:rPr lang="en-AU" sz="8000" dirty="0"/>
              <a:t>online service: </a:t>
            </a:r>
            <a:endParaRPr lang="en-AU" sz="8000" dirty="0" smtClean="0"/>
          </a:p>
          <a:p>
            <a:pPr marL="0" indent="0">
              <a:buNone/>
            </a:pPr>
            <a:endParaRPr lang="en-AU" sz="6400" dirty="0"/>
          </a:p>
          <a:p>
            <a:pPr marL="0" indent="0">
              <a:buNone/>
            </a:pPr>
            <a:r>
              <a:rPr lang="en-AU" sz="8000" dirty="0"/>
              <a:t>First three changes</a:t>
            </a:r>
            <a:r>
              <a:rPr lang="en-AU" sz="8000" dirty="0" smtClean="0"/>
              <a:t>...................................................... free </a:t>
            </a:r>
            <a:endParaRPr lang="en-AU" sz="8000" dirty="0"/>
          </a:p>
          <a:p>
            <a:pPr marL="0" indent="0">
              <a:buNone/>
            </a:pPr>
            <a:r>
              <a:rPr lang="en-AU" sz="8000" dirty="0"/>
              <a:t>Fourth and each subsequent </a:t>
            </a:r>
            <a:r>
              <a:rPr lang="en-AU" sz="8000" dirty="0" smtClean="0"/>
              <a:t>change.......................... </a:t>
            </a:r>
            <a:r>
              <a:rPr lang="en-AU" sz="8000" dirty="0"/>
              <a:t>$35 </a:t>
            </a:r>
          </a:p>
        </p:txBody>
      </p:sp>
    </p:spTree>
    <p:extLst>
      <p:ext uri="{BB962C8B-B14F-4D97-AF65-F5344CB8AC3E}">
        <p14:creationId xmlns:p14="http://schemas.microsoft.com/office/powerpoint/2010/main" val="37178714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pPr algn="l"/>
            <a:r>
              <a:rPr lang="en-AU" b="1" dirty="0">
                <a:solidFill>
                  <a:schemeClr val="bg1"/>
                </a:solidFill>
              </a:rPr>
              <a:t>How to apply </a:t>
            </a:r>
            <a:r>
              <a:rPr lang="en-AU" sz="2400" b="1" dirty="0">
                <a:solidFill>
                  <a:schemeClr val="bg1"/>
                </a:solidFill>
              </a:rPr>
              <a:t>(cont.)</a:t>
            </a:r>
            <a:endParaRPr lang="en-AU" dirty="0"/>
          </a:p>
        </p:txBody>
      </p:sp>
      <p:sp>
        <p:nvSpPr>
          <p:cNvPr id="3" name="Content Placeholder 2"/>
          <p:cNvSpPr>
            <a:spLocks noGrp="1"/>
          </p:cNvSpPr>
          <p:nvPr>
            <p:ph idx="1"/>
          </p:nvPr>
        </p:nvSpPr>
        <p:spPr>
          <a:xfrm>
            <a:off x="228395" y="1700808"/>
            <a:ext cx="7223925" cy="4392487"/>
          </a:xfrm>
        </p:spPr>
        <p:txBody>
          <a:bodyPr>
            <a:normAutofit fontScale="25000" lnSpcReduction="20000"/>
          </a:bodyPr>
          <a:lstStyle/>
          <a:p>
            <a:pPr marL="533400" indent="-533400">
              <a:buNone/>
            </a:pPr>
            <a:r>
              <a:rPr lang="en-AU" altLang="en-US" sz="9600" b="1" dirty="0">
                <a:latin typeface="Calibri" panose="020F0502020204030204" pitchFamily="34" charset="0"/>
                <a:ea typeface="ＭＳ Ｐゴシック" panose="020B0600070205080204" pitchFamily="34" charset="-128"/>
                <a:cs typeface="Calibri" panose="020F0502020204030204" pitchFamily="34" charset="0"/>
              </a:rPr>
              <a:t>There are </a:t>
            </a:r>
            <a:r>
              <a:rPr lang="en-AU" altLang="en-US" sz="9600" b="1" dirty="0" smtClean="0">
                <a:latin typeface="Calibri" panose="020F0502020204030204" pitchFamily="34" charset="0"/>
                <a:ea typeface="ＭＳ Ｐゴシック" panose="020B0600070205080204" pitchFamily="34" charset="-128"/>
                <a:cs typeface="Calibri" panose="020F0502020204030204" pitchFamily="34" charset="0"/>
              </a:rPr>
              <a:t>three </a:t>
            </a:r>
            <a:r>
              <a:rPr lang="en-AU" altLang="en-US" sz="9600" b="1" dirty="0">
                <a:latin typeface="Calibri" panose="020F0502020204030204" pitchFamily="34" charset="0"/>
                <a:ea typeface="ＭＳ Ｐゴシック" panose="020B0600070205080204" pitchFamily="34" charset="-128"/>
                <a:cs typeface="Calibri" panose="020F0502020204030204" pitchFamily="34" charset="0"/>
              </a:rPr>
              <a:t>ways to pay for your QTAC application:</a:t>
            </a:r>
          </a:p>
          <a:p>
            <a:pPr marL="533400" indent="-533400">
              <a:buNone/>
            </a:pPr>
            <a:endParaRPr lang="en-AU" altLang="en-US" sz="7400"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AU" altLang="en-US" sz="8000" dirty="0" smtClean="0">
                <a:latin typeface="Calibri" panose="020F0502020204030204" pitchFamily="34" charset="0"/>
                <a:ea typeface="ＭＳ Ｐゴシック" panose="020B0600070205080204" pitchFamily="34" charset="-128"/>
                <a:cs typeface="Calibri" panose="020F0502020204030204" pitchFamily="34" charset="0"/>
              </a:rPr>
              <a:t>1. Use </a:t>
            </a:r>
            <a:r>
              <a:rPr lang="en-AU" altLang="en-US" sz="8000" dirty="0">
                <a:latin typeface="Calibri" panose="020F0502020204030204" pitchFamily="34" charset="0"/>
                <a:ea typeface="ＭＳ Ｐゴシック" panose="020B0600070205080204" pitchFamily="34" charset="-128"/>
                <a:cs typeface="Calibri" panose="020F0502020204030204" pitchFamily="34" charset="0"/>
              </a:rPr>
              <a:t>a credit card when you apply online</a:t>
            </a:r>
          </a:p>
          <a:p>
            <a:pPr marL="0" indent="0">
              <a:buNone/>
            </a:pPr>
            <a:r>
              <a:rPr lang="en-AU" altLang="en-US" sz="8000" dirty="0" smtClean="0">
                <a:latin typeface="Calibri" panose="020F0502020204030204" pitchFamily="34" charset="0"/>
                <a:ea typeface="ＭＳ Ｐゴシック" panose="020B0600070205080204" pitchFamily="34" charset="-128"/>
                <a:cs typeface="Calibri" panose="020F0502020204030204" pitchFamily="34" charset="0"/>
              </a:rPr>
              <a:t>2. BPAY</a:t>
            </a:r>
            <a:r>
              <a:rPr lang="en-US" sz="8000" dirty="0" smtClean="0">
                <a:effectLst>
                  <a:outerShdw blurRad="50800" dist="38100" algn="tr" rotWithShape="0">
                    <a:prstClr val="black">
                      <a:alpha val="40000"/>
                    </a:prstClr>
                  </a:outerShdw>
                </a:effectLst>
              </a:rPr>
              <a:t>®</a:t>
            </a:r>
            <a:r>
              <a:rPr lang="en-AU" altLang="en-US" sz="8000" dirty="0" smtClean="0">
                <a:latin typeface="Calibri" panose="020F0502020204030204" pitchFamily="34" charset="0"/>
                <a:ea typeface="ＭＳ Ｐゴシック" panose="020B0600070205080204" pitchFamily="34" charset="-128"/>
                <a:cs typeface="Calibri" panose="020F0502020204030204" pitchFamily="34" charset="0"/>
              </a:rPr>
              <a:t> </a:t>
            </a:r>
            <a:r>
              <a:rPr lang="en-AU" altLang="en-US" sz="8000" dirty="0">
                <a:latin typeface="Calibri" panose="020F0502020204030204" pitchFamily="34" charset="0"/>
                <a:ea typeface="ＭＳ Ｐゴシック" panose="020B0600070205080204" pitchFamily="34" charset="-128"/>
                <a:cs typeface="Calibri" panose="020F0502020204030204" pitchFamily="34" charset="0"/>
              </a:rPr>
              <a:t>your application fee when you apply online</a:t>
            </a:r>
          </a:p>
          <a:p>
            <a:pPr marL="0" indent="0">
              <a:buNone/>
            </a:pPr>
            <a:r>
              <a:rPr lang="en-AU" altLang="en-US" sz="8000" dirty="0" smtClean="0">
                <a:latin typeface="Calibri" panose="020F0502020204030204" pitchFamily="34" charset="0"/>
                <a:ea typeface="ＭＳ Ｐゴシック" panose="020B0600070205080204" pitchFamily="34" charset="-128"/>
                <a:cs typeface="Calibri" panose="020F0502020204030204" pitchFamily="34" charset="0"/>
              </a:rPr>
              <a:t>3. Use </a:t>
            </a:r>
            <a:r>
              <a:rPr lang="en-AU" altLang="en-US" sz="8000" dirty="0">
                <a:latin typeface="Calibri" panose="020F0502020204030204" pitchFamily="34" charset="0"/>
                <a:ea typeface="ＭＳ Ｐゴシック" panose="020B0600070205080204" pitchFamily="34" charset="-128"/>
                <a:cs typeface="Calibri" panose="020F0502020204030204" pitchFamily="34" charset="0"/>
              </a:rPr>
              <a:t>a Prepayment Voucher (your school or institution may arrange</a:t>
            </a:r>
            <a:r>
              <a:rPr lang="en-AU" altLang="en-US" sz="8000" dirty="0" smtClean="0">
                <a:latin typeface="Calibri" panose="020F0502020204030204" pitchFamily="34" charset="0"/>
                <a:ea typeface="ＭＳ Ｐゴシック" panose="020B0600070205080204" pitchFamily="34" charset="-128"/>
                <a:cs typeface="Calibri" panose="020F0502020204030204" pitchFamily="34" charset="0"/>
              </a:rPr>
              <a:t>)</a:t>
            </a:r>
          </a:p>
          <a:p>
            <a:pPr marL="0" indent="0">
              <a:buNone/>
            </a:pPr>
            <a:endParaRPr lang="en-AU" sz="8000" dirty="0" smtClean="0">
              <a:solidFill>
                <a:srgbClr val="FF0000"/>
              </a:solidFill>
              <a:latin typeface="Calibri" pitchFamily="34" charset="0"/>
            </a:endParaRPr>
          </a:p>
          <a:p>
            <a:pPr marL="0" indent="0">
              <a:buNone/>
            </a:pPr>
            <a:r>
              <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Please note that payment </a:t>
            </a:r>
            <a:r>
              <a:rPr lang="en-AU" sz="8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must be received by QTAC before your application is processed. </a:t>
            </a:r>
            <a:endPar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If </a:t>
            </a:r>
            <a:r>
              <a:rPr lang="en-AU" sz="8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you </a:t>
            </a:r>
            <a:r>
              <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want </a:t>
            </a:r>
            <a:r>
              <a:rPr lang="en-AU" sz="8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to use </a:t>
            </a:r>
            <a:r>
              <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BPAY </a:t>
            </a:r>
            <a:r>
              <a:rPr lang="en-AU" sz="8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as a payment option, ensure QTAC receives your payment by </a:t>
            </a:r>
            <a:r>
              <a:rPr lang="en-AU" sz="8000" b="1"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29 September 2014</a:t>
            </a:r>
            <a:r>
              <a:rPr lang="en-AU" sz="8000" dirty="0">
                <a:solidFill>
                  <a:srgbClr val="FF0000"/>
                </a:solidFill>
                <a:latin typeface="Calibri" panose="020F0502020204030204" pitchFamily="34" charset="0"/>
                <a:ea typeface="ＭＳ Ｐゴシック" panose="020B0600070205080204" pitchFamily="34" charset="-128"/>
                <a:cs typeface="Calibri" panose="020F0502020204030204" pitchFamily="34" charset="0"/>
              </a:rPr>
              <a:t> to take advantage of the lower application processing fees. </a:t>
            </a:r>
            <a:endPar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AU" sz="80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r>
              <a:rPr lang="en-US" sz="4400" dirty="0">
                <a:effectLst>
                  <a:outerShdw blurRad="50800" dist="38100" algn="tr" rotWithShape="0">
                    <a:prstClr val="black">
                      <a:alpha val="40000"/>
                    </a:prstClr>
                  </a:outerShdw>
                </a:effectLst>
              </a:rPr>
              <a:t>® Registered to BPAY Pty Ltd</a:t>
            </a:r>
            <a:br>
              <a:rPr lang="en-US" sz="4400" dirty="0">
                <a:effectLst>
                  <a:outerShdw blurRad="50800" dist="38100" algn="tr" rotWithShape="0">
                    <a:prstClr val="black">
                      <a:alpha val="40000"/>
                    </a:prstClr>
                  </a:outerShdw>
                </a:effectLst>
              </a:rPr>
            </a:br>
            <a:r>
              <a:rPr lang="en-US" sz="4400" dirty="0">
                <a:effectLst>
                  <a:outerShdw blurRad="50800" dist="38100" algn="tr" rotWithShape="0">
                    <a:prstClr val="black">
                      <a:alpha val="40000"/>
                    </a:prstClr>
                  </a:outerShdw>
                </a:effectLst>
              </a:rPr>
              <a:t>ABN 69 079 137 </a:t>
            </a:r>
            <a:r>
              <a:rPr lang="en-US" sz="4400" dirty="0" smtClean="0">
                <a:effectLst>
                  <a:outerShdw blurRad="50800" dist="38100" algn="tr" rotWithShape="0">
                    <a:prstClr val="black">
                      <a:alpha val="40000"/>
                    </a:prstClr>
                  </a:outerShdw>
                </a:effectLst>
              </a:rPr>
              <a:t>518</a:t>
            </a:r>
            <a:endParaRPr lang="en-AU" sz="4400" dirty="0" smtClean="0">
              <a:solidFill>
                <a:srgbClr val="FF0000"/>
              </a:solidFill>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7965098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pPr algn="l"/>
            <a:r>
              <a:rPr lang="en-AU" b="1" dirty="0">
                <a:solidFill>
                  <a:schemeClr val="bg1"/>
                </a:solidFill>
              </a:rPr>
              <a:t>How to apply </a:t>
            </a:r>
            <a:r>
              <a:rPr lang="en-AU" sz="2400" b="1" dirty="0">
                <a:solidFill>
                  <a:schemeClr val="bg1"/>
                </a:solidFill>
              </a:rPr>
              <a:t>(cont.)</a:t>
            </a:r>
            <a:endParaRPr lang="en-AU" dirty="0"/>
          </a:p>
        </p:txBody>
      </p:sp>
      <p:sp>
        <p:nvSpPr>
          <p:cNvPr id="3" name="Content Placeholder 2"/>
          <p:cNvSpPr>
            <a:spLocks noGrp="1"/>
          </p:cNvSpPr>
          <p:nvPr>
            <p:ph idx="1"/>
          </p:nvPr>
        </p:nvSpPr>
        <p:spPr>
          <a:xfrm>
            <a:off x="179512" y="1628800"/>
            <a:ext cx="7223925" cy="4392487"/>
          </a:xfrm>
        </p:spPr>
        <p:txBody>
          <a:bodyPr>
            <a:noAutofit/>
          </a:bodyPr>
          <a:lstStyle/>
          <a:p>
            <a:pPr>
              <a:buFont typeface="Wingdings" panose="05000000000000000000" pitchFamily="2" charset="2"/>
              <a:buChar char="§"/>
            </a:pP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Before your application is lodged, you can view a summary of your application</a:t>
            </a: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a:t>
            </a:r>
            <a:endParaRPr lang="en-AU" altLang="en-US" sz="2000" dirty="0">
              <a:latin typeface="Calibri" panose="020F0502020204030204" pitchFamily="34" charset="0"/>
              <a:ea typeface="ＭＳ Ｐゴシック" panose="020B0600070205080204" pitchFamily="34" charset="-128"/>
              <a:cs typeface="Calibri" panose="020F0502020204030204" pitchFamily="34" charset="0"/>
            </a:endParaRPr>
          </a:p>
          <a:p>
            <a:pPr>
              <a:buFont typeface="Wingdings" panose="05000000000000000000" pitchFamily="2" charset="2"/>
              <a:buChar char="§"/>
            </a:pP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If you are satisfied your application and qualification details are correct, you can then lodge your application</a:t>
            </a: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a:t>
            </a:r>
            <a:endParaRPr lang="en-AU" altLang="en-US" sz="2000" dirty="0">
              <a:latin typeface="Calibri" panose="020F0502020204030204" pitchFamily="34" charset="0"/>
              <a:ea typeface="ＭＳ Ｐゴシック" panose="020B0600070205080204" pitchFamily="34" charset="-128"/>
              <a:cs typeface="Calibri" panose="020F0502020204030204" pitchFamily="34" charset="0"/>
            </a:endParaRPr>
          </a:p>
          <a:p>
            <a:pPr>
              <a:buFont typeface="Wingdings" panose="05000000000000000000" pitchFamily="2" charset="2"/>
              <a:buChar char="§"/>
            </a:pP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Your application is not lodged until you see the </a:t>
            </a:r>
            <a:r>
              <a:rPr lang="en-AU" altLang="en-US" sz="2000" i="1" dirty="0">
                <a:latin typeface="Calibri" panose="020F0502020204030204" pitchFamily="34" charset="0"/>
                <a:ea typeface="ＭＳ Ｐゴシック" panose="020B0600070205080204" pitchFamily="34" charset="-128"/>
                <a:cs typeface="Calibri" panose="020F0502020204030204" pitchFamily="34" charset="0"/>
              </a:rPr>
              <a:t>Confirmation of Lodgement</a:t>
            </a: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 page</a:t>
            </a: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a:t>
            </a:r>
            <a:endParaRPr lang="en-AU" altLang="en-US" sz="2000" dirty="0">
              <a:latin typeface="Calibri" panose="020F0502020204030204" pitchFamily="34" charset="0"/>
              <a:ea typeface="ＭＳ Ｐゴシック" panose="020B0600070205080204" pitchFamily="34" charset="-128"/>
              <a:cs typeface="Calibri" panose="020F0502020204030204" pitchFamily="34" charset="0"/>
            </a:endParaRPr>
          </a:p>
          <a:p>
            <a:pPr>
              <a:buFont typeface="Wingdings" panose="05000000000000000000" pitchFamily="2" charset="2"/>
              <a:buChar char="§"/>
            </a:pP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Be sure to print your </a:t>
            </a:r>
            <a:r>
              <a:rPr lang="en-AU" altLang="en-US" sz="2000" i="1" dirty="0">
                <a:latin typeface="Calibri" panose="020F0502020204030204" pitchFamily="34" charset="0"/>
                <a:ea typeface="ＭＳ Ｐゴシック" panose="020B0600070205080204" pitchFamily="34" charset="-128"/>
                <a:cs typeface="Calibri" panose="020F0502020204030204" pitchFamily="34" charset="0"/>
              </a:rPr>
              <a:t>Confirmation of Lodgement</a:t>
            </a: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 as it is proof of </a:t>
            </a: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lodgement and any cover </a:t>
            </a: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s</a:t>
            </a: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heets that might have been generated. </a:t>
            </a:r>
            <a:endParaRPr lang="en-AU" altLang="en-US" sz="2000" dirty="0">
              <a:latin typeface="Calibri" panose="020F0502020204030204" pitchFamily="34" charset="0"/>
              <a:ea typeface="ＭＳ Ｐゴシック" panose="020B0600070205080204" pitchFamily="34" charset="-128"/>
              <a:cs typeface="Calibri" panose="020F0502020204030204" pitchFamily="34" charset="0"/>
            </a:endParaRPr>
          </a:p>
          <a:p>
            <a:pPr>
              <a:buFont typeface="Wingdings" panose="05000000000000000000" pitchFamily="2" charset="2"/>
              <a:buChar char="§"/>
            </a:pP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You may be required to submit documentation for additional qualifications. Check the documentation guidelines and provide the documents to QTAC with the cover </a:t>
            </a:r>
            <a:r>
              <a:rPr lang="en-AU" altLang="en-US" sz="2000" dirty="0">
                <a:latin typeface="Calibri" panose="020F0502020204030204" pitchFamily="34" charset="0"/>
                <a:ea typeface="ＭＳ Ｐゴシック" panose="020B0600070205080204" pitchFamily="34" charset="-128"/>
                <a:cs typeface="Calibri" panose="020F0502020204030204" pitchFamily="34" charset="0"/>
              </a:rPr>
              <a:t>s</a:t>
            </a:r>
            <a:r>
              <a:rPr lang="en-AU" altLang="en-US" sz="2000" dirty="0" smtClean="0">
                <a:latin typeface="Calibri" panose="020F0502020204030204" pitchFamily="34" charset="0"/>
                <a:ea typeface="ＭＳ Ｐゴシック" panose="020B0600070205080204" pitchFamily="34" charset="-128"/>
                <a:cs typeface="Calibri" panose="020F0502020204030204" pitchFamily="34" charset="0"/>
              </a:rPr>
              <a:t>heets attached before the due date. </a:t>
            </a:r>
            <a:endParaRPr lang="en-AU" altLang="en-US" sz="2000" dirty="0">
              <a:latin typeface="Calibri" panose="020F0502020204030204" pitchFamily="34" charset="0"/>
              <a:ea typeface="ＭＳ Ｐゴシック"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016342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normAutofit/>
          </a:bodyPr>
          <a:lstStyle/>
          <a:p>
            <a:pPr algn="l"/>
            <a:r>
              <a:rPr lang="en-AU" b="1" dirty="0">
                <a:solidFill>
                  <a:schemeClr val="bg1"/>
                </a:solidFill>
              </a:rPr>
              <a:t>Who can apply through QTAC?</a:t>
            </a:r>
          </a:p>
        </p:txBody>
      </p:sp>
      <p:sp>
        <p:nvSpPr>
          <p:cNvPr id="3" name="Content Placeholder 2"/>
          <p:cNvSpPr>
            <a:spLocks noGrp="1"/>
          </p:cNvSpPr>
          <p:nvPr>
            <p:ph idx="1"/>
          </p:nvPr>
        </p:nvSpPr>
        <p:spPr>
          <a:xfrm>
            <a:off x="179512" y="1556792"/>
            <a:ext cx="7128792" cy="4569371"/>
          </a:xfrm>
        </p:spPr>
        <p:txBody>
          <a:bodyPr>
            <a:normAutofit/>
          </a:bodyPr>
          <a:lstStyle/>
          <a:p>
            <a:pPr marL="0" indent="0">
              <a:buNone/>
            </a:pPr>
            <a:r>
              <a:rPr lang="en-AU" sz="2800" dirty="0"/>
              <a:t>You can apply through QTAC for tertiary courses if you are:</a:t>
            </a:r>
          </a:p>
          <a:p>
            <a:pPr>
              <a:buFont typeface="Wingdings" panose="05000000000000000000" pitchFamily="2" charset="2"/>
              <a:buChar char="§"/>
            </a:pPr>
            <a:r>
              <a:rPr lang="en-AU" sz="2800" dirty="0"/>
              <a:t>An Australian or international student completing Year 12 in Australia</a:t>
            </a:r>
          </a:p>
          <a:p>
            <a:pPr>
              <a:buFont typeface="Wingdings" panose="05000000000000000000" pitchFamily="2" charset="2"/>
              <a:buChar char="§"/>
            </a:pPr>
            <a:r>
              <a:rPr lang="en-AU" sz="2800" dirty="0"/>
              <a:t>Achieving an OP or a QTAC </a:t>
            </a:r>
            <a:r>
              <a:rPr lang="en-AU" sz="2800" dirty="0" smtClean="0"/>
              <a:t>selection </a:t>
            </a:r>
            <a:r>
              <a:rPr lang="en-AU" sz="2800" dirty="0"/>
              <a:t>r</a:t>
            </a:r>
            <a:r>
              <a:rPr lang="en-AU" sz="2800" dirty="0" smtClean="0"/>
              <a:t>ank </a:t>
            </a:r>
            <a:r>
              <a:rPr lang="en-AU" sz="2800" dirty="0"/>
              <a:t>(if you are OP ineligible)</a:t>
            </a:r>
          </a:p>
          <a:p>
            <a:pPr>
              <a:buFont typeface="Wingdings" panose="05000000000000000000" pitchFamily="2" charset="2"/>
              <a:buChar char="§"/>
            </a:pPr>
            <a:r>
              <a:rPr lang="en-AU" sz="2800" dirty="0" smtClean="0"/>
              <a:t>Completing or partially completing </a:t>
            </a:r>
            <a:r>
              <a:rPr lang="en-AU" sz="2800" dirty="0"/>
              <a:t>an IB </a:t>
            </a:r>
            <a:r>
              <a:rPr lang="en-AU" sz="2800" dirty="0" smtClean="0"/>
              <a:t>Diploma. </a:t>
            </a:r>
            <a:endParaRPr lang="en-AU" sz="2800" dirty="0"/>
          </a:p>
        </p:txBody>
      </p:sp>
    </p:spTree>
    <p:extLst>
      <p:ext uri="{BB962C8B-B14F-4D97-AF65-F5344CB8AC3E}">
        <p14:creationId xmlns:p14="http://schemas.microsoft.com/office/powerpoint/2010/main" val="7627221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88640"/>
            <a:ext cx="8229600" cy="1143000"/>
          </a:xfrm>
        </p:spPr>
        <p:txBody>
          <a:bodyPr/>
          <a:lstStyle/>
          <a:p>
            <a:pPr algn="l"/>
            <a:r>
              <a:rPr lang="en-AU" altLang="en-US" b="1" i="1" dirty="0">
                <a:solidFill>
                  <a:schemeClr val="bg1"/>
                </a:solidFill>
                <a:latin typeface="Calibri" panose="020F0502020204030204" pitchFamily="34" charset="0"/>
              </a:rPr>
              <a:t>Current Applicant </a:t>
            </a:r>
            <a:r>
              <a:rPr lang="en-AU" altLang="en-US" b="1" dirty="0">
                <a:solidFill>
                  <a:schemeClr val="bg1"/>
                </a:solidFill>
                <a:latin typeface="Calibri" panose="020F0502020204030204" pitchFamily="34" charset="0"/>
              </a:rPr>
              <a:t>online service</a:t>
            </a:r>
            <a:endParaRPr lang="en-AU" b="1" dirty="0">
              <a:solidFill>
                <a:schemeClr val="bg1"/>
              </a:solidFill>
            </a:endParaRPr>
          </a:p>
        </p:txBody>
      </p:sp>
      <p:sp>
        <p:nvSpPr>
          <p:cNvPr id="3" name="Content Placeholder 2"/>
          <p:cNvSpPr>
            <a:spLocks noGrp="1"/>
          </p:cNvSpPr>
          <p:nvPr>
            <p:ph idx="1"/>
          </p:nvPr>
        </p:nvSpPr>
        <p:spPr>
          <a:xfrm>
            <a:off x="107504" y="1673424"/>
            <a:ext cx="7128792" cy="5184576"/>
          </a:xfrm>
        </p:spPr>
        <p:txBody>
          <a:bodyPr>
            <a:normAutofit fontScale="70000" lnSpcReduction="20000"/>
          </a:bodyPr>
          <a:lstStyle/>
          <a:p>
            <a:pPr marL="0" indent="0">
              <a:buNone/>
            </a:pPr>
            <a:r>
              <a:rPr lang="en-AU" altLang="en-US" b="1" dirty="0">
                <a:solidFill>
                  <a:srgbClr val="333333"/>
                </a:solidFill>
                <a:latin typeface="Calibri" panose="020F0502020204030204" pitchFamily="34" charset="0"/>
              </a:rPr>
              <a:t>After applying, you can access the </a:t>
            </a:r>
            <a:r>
              <a:rPr lang="en-AU" altLang="en-US" b="1" dirty="0" smtClean="0">
                <a:solidFill>
                  <a:srgbClr val="333333"/>
                </a:solidFill>
                <a:latin typeface="Calibri" panose="020F0502020204030204" pitchFamily="34" charset="0"/>
              </a:rPr>
              <a:t>free </a:t>
            </a:r>
            <a:r>
              <a:rPr lang="en-AU" altLang="en-US" b="1" i="1" dirty="0" smtClean="0">
                <a:solidFill>
                  <a:srgbClr val="333333"/>
                </a:solidFill>
                <a:latin typeface="Calibri" panose="020F0502020204030204" pitchFamily="34" charset="0"/>
              </a:rPr>
              <a:t>Current Applicant </a:t>
            </a:r>
            <a:r>
              <a:rPr lang="en-AU" b="1" dirty="0" smtClean="0"/>
              <a:t>online </a:t>
            </a:r>
            <a:r>
              <a:rPr lang="en-AU" b="1" dirty="0"/>
              <a:t>service to: </a:t>
            </a:r>
            <a:endParaRPr lang="en-AU" b="1" dirty="0" smtClean="0"/>
          </a:p>
          <a:p>
            <a:pPr marL="0" indent="0">
              <a:buNone/>
            </a:pPr>
            <a:endParaRPr lang="en-AU" dirty="0"/>
          </a:p>
          <a:p>
            <a:pPr>
              <a:buFont typeface="Wingdings" panose="05000000000000000000" pitchFamily="2" charset="2"/>
              <a:buChar char="§"/>
            </a:pPr>
            <a:r>
              <a:rPr lang="en-AU" dirty="0" smtClean="0"/>
              <a:t>Update </a:t>
            </a:r>
            <a:r>
              <a:rPr lang="en-AU" dirty="0"/>
              <a:t>your </a:t>
            </a:r>
            <a:r>
              <a:rPr lang="en-AU" dirty="0" smtClean="0"/>
              <a:t>contact details</a:t>
            </a:r>
          </a:p>
          <a:p>
            <a:pPr>
              <a:buFont typeface="Wingdings" panose="05000000000000000000" pitchFamily="2" charset="2"/>
              <a:buChar char="§"/>
            </a:pPr>
            <a:endParaRPr lang="en-AU" dirty="0"/>
          </a:p>
          <a:p>
            <a:pPr>
              <a:buFont typeface="Wingdings" panose="05000000000000000000" pitchFamily="2" charset="2"/>
              <a:buChar char="§"/>
            </a:pPr>
            <a:r>
              <a:rPr lang="en-AU" dirty="0" smtClean="0"/>
              <a:t>Give </a:t>
            </a:r>
            <a:r>
              <a:rPr lang="en-AU" dirty="0"/>
              <a:t>someone permission to act on your behalf in regard to your application </a:t>
            </a:r>
            <a:endParaRPr lang="en-AU" dirty="0" smtClean="0"/>
          </a:p>
          <a:p>
            <a:pPr>
              <a:buFont typeface="Wingdings" panose="05000000000000000000" pitchFamily="2" charset="2"/>
              <a:buChar char="§"/>
            </a:pPr>
            <a:endParaRPr lang="en-AU" dirty="0"/>
          </a:p>
          <a:p>
            <a:pPr>
              <a:buFont typeface="Wingdings" panose="05000000000000000000" pitchFamily="2" charset="2"/>
              <a:buChar char="§"/>
            </a:pPr>
            <a:r>
              <a:rPr lang="en-AU" dirty="0" smtClean="0"/>
              <a:t>Find </a:t>
            </a:r>
            <a:r>
              <a:rPr lang="en-AU" dirty="0"/>
              <a:t>QTAC </a:t>
            </a:r>
            <a:r>
              <a:rPr lang="en-AU" dirty="0" smtClean="0"/>
              <a:t>correspondence</a:t>
            </a:r>
          </a:p>
          <a:p>
            <a:pPr>
              <a:buFont typeface="Wingdings" panose="05000000000000000000" pitchFamily="2" charset="2"/>
              <a:buChar char="§"/>
            </a:pPr>
            <a:endParaRPr lang="en-AU" dirty="0"/>
          </a:p>
          <a:p>
            <a:pPr>
              <a:buFont typeface="Wingdings" panose="05000000000000000000" pitchFamily="2" charset="2"/>
              <a:buChar char="§"/>
            </a:pPr>
            <a:r>
              <a:rPr lang="en-AU" dirty="0" smtClean="0"/>
              <a:t>Pay </a:t>
            </a:r>
            <a:r>
              <a:rPr lang="en-AU" dirty="0"/>
              <a:t>QTAC processing </a:t>
            </a:r>
            <a:r>
              <a:rPr lang="en-AU" dirty="0" smtClean="0"/>
              <a:t>fees</a:t>
            </a:r>
          </a:p>
          <a:p>
            <a:pPr>
              <a:buFont typeface="Wingdings" panose="05000000000000000000" pitchFamily="2" charset="2"/>
              <a:buChar char="§"/>
            </a:pPr>
            <a:endParaRPr lang="en-AU" dirty="0"/>
          </a:p>
          <a:p>
            <a:pPr>
              <a:buFont typeface="Wingdings" panose="05000000000000000000" pitchFamily="2" charset="2"/>
              <a:buChar char="§"/>
            </a:pPr>
            <a:r>
              <a:rPr lang="en-AU" dirty="0" smtClean="0"/>
              <a:t>Change </a:t>
            </a:r>
            <a:r>
              <a:rPr lang="en-AU" dirty="0"/>
              <a:t>preferences (the first three changes are free but the fourth and each subsequent change costs $35) </a:t>
            </a:r>
          </a:p>
        </p:txBody>
      </p:sp>
    </p:spTree>
    <p:extLst>
      <p:ext uri="{BB962C8B-B14F-4D97-AF65-F5344CB8AC3E}">
        <p14:creationId xmlns:p14="http://schemas.microsoft.com/office/powerpoint/2010/main" val="31755197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8820472" cy="1143000"/>
          </a:xfrm>
        </p:spPr>
        <p:txBody>
          <a:bodyPr>
            <a:normAutofit/>
          </a:bodyPr>
          <a:lstStyle/>
          <a:p>
            <a:r>
              <a:rPr lang="en-AU" altLang="en-US" b="1" i="1" dirty="0">
                <a:solidFill>
                  <a:schemeClr val="bg1"/>
                </a:solidFill>
                <a:latin typeface="Calibri" panose="020F0502020204030204" pitchFamily="34" charset="0"/>
              </a:rPr>
              <a:t>Current Applicant </a:t>
            </a:r>
            <a:r>
              <a:rPr lang="en-AU" altLang="en-US" b="1" dirty="0">
                <a:solidFill>
                  <a:schemeClr val="bg1"/>
                </a:solidFill>
                <a:latin typeface="Calibri" panose="020F0502020204030204" pitchFamily="34" charset="0"/>
              </a:rPr>
              <a:t>online </a:t>
            </a:r>
            <a:r>
              <a:rPr lang="en-AU" altLang="en-US" b="1" dirty="0" smtClean="0">
                <a:solidFill>
                  <a:schemeClr val="bg1"/>
                </a:solidFill>
                <a:latin typeface="Calibri" panose="020F0502020204030204" pitchFamily="34" charset="0"/>
              </a:rPr>
              <a:t>service </a:t>
            </a:r>
            <a:r>
              <a:rPr lang="en-AU" altLang="en-US" sz="2200" b="1" dirty="0" smtClean="0">
                <a:solidFill>
                  <a:schemeClr val="bg1"/>
                </a:solidFill>
                <a:latin typeface="Calibri" panose="020F0502020204030204" pitchFamily="34" charset="0"/>
              </a:rPr>
              <a:t>(</a:t>
            </a:r>
            <a:r>
              <a:rPr lang="en-AU" altLang="en-US" sz="2400" b="1" dirty="0" smtClean="0">
                <a:solidFill>
                  <a:schemeClr val="bg1"/>
                </a:solidFill>
                <a:latin typeface="Calibri" panose="020F0502020204030204" pitchFamily="34" charset="0"/>
              </a:rPr>
              <a:t>cont.)</a:t>
            </a:r>
            <a:endParaRPr lang="en-AU" sz="2400" dirty="0"/>
          </a:p>
        </p:txBody>
      </p:sp>
      <p:sp>
        <p:nvSpPr>
          <p:cNvPr id="3" name="Content Placeholder 2"/>
          <p:cNvSpPr>
            <a:spLocks noGrp="1"/>
          </p:cNvSpPr>
          <p:nvPr>
            <p:ph idx="1"/>
          </p:nvPr>
        </p:nvSpPr>
        <p:spPr>
          <a:xfrm>
            <a:off x="0" y="1772816"/>
            <a:ext cx="7502406" cy="4525963"/>
          </a:xfrm>
        </p:spPr>
        <p:txBody>
          <a:bodyPr>
            <a:noAutofit/>
          </a:bodyPr>
          <a:lstStyle/>
          <a:p>
            <a:pPr>
              <a:buFont typeface="Wingdings" panose="05000000000000000000" pitchFamily="2" charset="2"/>
              <a:buChar char="§"/>
            </a:pPr>
            <a:r>
              <a:rPr lang="en-AU" sz="2400" dirty="0" smtClean="0"/>
              <a:t>Find out if you meet the minimum entry requirements for courses</a:t>
            </a:r>
            <a:br>
              <a:rPr lang="en-AU" sz="2400" dirty="0" smtClean="0"/>
            </a:br>
            <a:endParaRPr lang="en-AU" sz="2400" dirty="0" smtClean="0"/>
          </a:p>
          <a:p>
            <a:pPr>
              <a:buFont typeface="Wingdings" panose="05000000000000000000" pitchFamily="2" charset="2"/>
              <a:buChar char="§"/>
            </a:pPr>
            <a:r>
              <a:rPr lang="en-AU" sz="2400" dirty="0" smtClean="0"/>
              <a:t>Track </a:t>
            </a:r>
            <a:r>
              <a:rPr lang="en-AU" sz="2400" dirty="0"/>
              <a:t>the assessment of your qualifications and monitor supporting documentation requirements </a:t>
            </a:r>
            <a:r>
              <a:rPr lang="en-AU" sz="2400" dirty="0" smtClean="0"/>
              <a:t/>
            </a:r>
            <a:br>
              <a:rPr lang="en-AU" sz="2400" dirty="0" smtClean="0"/>
            </a:br>
            <a:endParaRPr lang="en-AU" sz="2400" dirty="0" smtClean="0"/>
          </a:p>
          <a:p>
            <a:pPr>
              <a:buFont typeface="Wingdings" panose="05000000000000000000" pitchFamily="2" charset="2"/>
              <a:buChar char="§"/>
            </a:pPr>
            <a:r>
              <a:rPr lang="en-AU" sz="2400" dirty="0" smtClean="0"/>
              <a:t>View </a:t>
            </a:r>
            <a:r>
              <a:rPr lang="en-AU" sz="2400" dirty="0"/>
              <a:t>and print cover sheets for documentation that you need to provide to QTAC, such </a:t>
            </a:r>
            <a:r>
              <a:rPr lang="en-AU" sz="2400" dirty="0" smtClean="0"/>
              <a:t>as AMEB qualifications not already listed on your Senior Statement</a:t>
            </a:r>
            <a:endParaRPr lang="en-AU" sz="2400" dirty="0"/>
          </a:p>
        </p:txBody>
      </p:sp>
    </p:spTree>
    <p:extLst>
      <p:ext uri="{BB962C8B-B14F-4D97-AF65-F5344CB8AC3E}">
        <p14:creationId xmlns:p14="http://schemas.microsoft.com/office/powerpoint/2010/main" val="24425188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628800"/>
            <a:ext cx="7056784" cy="4525963"/>
          </a:xfrm>
        </p:spPr>
        <p:txBody>
          <a:bodyPr>
            <a:normAutofit lnSpcReduction="10000"/>
          </a:bodyPr>
          <a:lstStyle/>
          <a:p>
            <a:pPr>
              <a:buFont typeface="Wingdings" panose="05000000000000000000" pitchFamily="2" charset="2"/>
              <a:buChar char="§"/>
            </a:pPr>
            <a:r>
              <a:rPr lang="en-AU" sz="2400" dirty="0"/>
              <a:t>Find out if you have received an offer and respond to the offer. For some institutions, a link will be provided to the institution’s website to enable you to enrol online; other institutions will post or email enrolment information</a:t>
            </a:r>
            <a:br>
              <a:rPr lang="en-AU" sz="2400" dirty="0"/>
            </a:br>
            <a:endParaRPr lang="en-AU" sz="2400" dirty="0"/>
          </a:p>
          <a:p>
            <a:pPr>
              <a:buFont typeface="Wingdings" panose="05000000000000000000" pitchFamily="2" charset="2"/>
              <a:buChar char="§"/>
            </a:pPr>
            <a:r>
              <a:rPr lang="en-AU" sz="2400" dirty="0"/>
              <a:t>View your OP ineligible rank from 30 December 2014 (only relevant for 2014 OP ineligible Queensland school-leavers who are QTAC applicants). 2014 Queensland school-leavers who are not QTAC applicants can phone QTAC to find out their OP ineligible rank. </a:t>
            </a:r>
            <a:endParaRPr lang="en-AU" altLang="en-US" sz="2400" b="1" dirty="0">
              <a:solidFill>
                <a:srgbClr val="333333"/>
              </a:solidFill>
            </a:endParaRPr>
          </a:p>
          <a:p>
            <a:endParaRPr lang="en-AU" dirty="0"/>
          </a:p>
        </p:txBody>
      </p:sp>
      <p:sp>
        <p:nvSpPr>
          <p:cNvPr id="4" name="Title 1"/>
          <p:cNvSpPr>
            <a:spLocks noGrp="1"/>
          </p:cNvSpPr>
          <p:nvPr>
            <p:ph type="title"/>
          </p:nvPr>
        </p:nvSpPr>
        <p:spPr>
          <a:xfrm>
            <a:off x="107504" y="188640"/>
            <a:ext cx="8229600" cy="1143000"/>
          </a:xfrm>
        </p:spPr>
        <p:txBody>
          <a:bodyPr>
            <a:normAutofit/>
          </a:bodyPr>
          <a:lstStyle/>
          <a:p>
            <a:pPr algn="l"/>
            <a:r>
              <a:rPr lang="en-AU" altLang="en-US" b="1" i="1" dirty="0">
                <a:solidFill>
                  <a:schemeClr val="bg1"/>
                </a:solidFill>
                <a:latin typeface="Calibri" panose="020F0502020204030204" pitchFamily="34" charset="0"/>
              </a:rPr>
              <a:t>Current Applicant </a:t>
            </a:r>
            <a:r>
              <a:rPr lang="en-AU" altLang="en-US" b="1" dirty="0">
                <a:solidFill>
                  <a:schemeClr val="bg1"/>
                </a:solidFill>
                <a:latin typeface="Calibri" panose="020F0502020204030204" pitchFamily="34" charset="0"/>
              </a:rPr>
              <a:t>online </a:t>
            </a:r>
            <a:r>
              <a:rPr lang="en-AU" altLang="en-US" b="1" dirty="0" smtClean="0">
                <a:solidFill>
                  <a:schemeClr val="bg1"/>
                </a:solidFill>
                <a:latin typeface="Calibri" panose="020F0502020204030204" pitchFamily="34" charset="0"/>
              </a:rPr>
              <a:t>service </a:t>
            </a:r>
            <a:r>
              <a:rPr lang="en-AU" altLang="en-US" sz="2200" b="1" dirty="0" smtClean="0">
                <a:solidFill>
                  <a:schemeClr val="bg1"/>
                </a:solidFill>
                <a:latin typeface="Calibri" panose="020F0502020204030204" pitchFamily="34" charset="0"/>
              </a:rPr>
              <a:t>(</a:t>
            </a:r>
            <a:r>
              <a:rPr lang="en-AU" altLang="en-US" sz="2400" b="1" dirty="0" smtClean="0">
                <a:solidFill>
                  <a:schemeClr val="bg1"/>
                </a:solidFill>
                <a:latin typeface="Calibri" panose="020F0502020204030204" pitchFamily="34" charset="0"/>
              </a:rPr>
              <a:t>cont.)</a:t>
            </a:r>
            <a:endParaRPr lang="en-AU" sz="2400" dirty="0"/>
          </a:p>
        </p:txBody>
      </p:sp>
    </p:spTree>
    <p:extLst>
      <p:ext uri="{BB962C8B-B14F-4D97-AF65-F5344CB8AC3E}">
        <p14:creationId xmlns:p14="http://schemas.microsoft.com/office/powerpoint/2010/main" val="386784329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Responding to a tertiary offer</a:t>
            </a:r>
            <a:endParaRPr lang="en-AU" b="1" dirty="0">
              <a:solidFill>
                <a:schemeClr val="bg1"/>
              </a:solidFill>
            </a:endParaRPr>
          </a:p>
        </p:txBody>
      </p:sp>
      <p:sp>
        <p:nvSpPr>
          <p:cNvPr id="3" name="Content Placeholder 2"/>
          <p:cNvSpPr>
            <a:spLocks noGrp="1"/>
          </p:cNvSpPr>
          <p:nvPr>
            <p:ph idx="1"/>
          </p:nvPr>
        </p:nvSpPr>
        <p:spPr>
          <a:xfrm>
            <a:off x="107504" y="1628800"/>
            <a:ext cx="6563072" cy="4525963"/>
          </a:xfrm>
        </p:spPr>
        <p:txBody>
          <a:bodyPr>
            <a:normAutofit/>
          </a:bodyPr>
          <a:lstStyle/>
          <a:p>
            <a:pPr>
              <a:buFont typeface="Wingdings" panose="05000000000000000000" pitchFamily="2" charset="2"/>
              <a:buChar char="§"/>
            </a:pPr>
            <a:r>
              <a:rPr lang="en-AU" altLang="en-US" sz="2400" dirty="0">
                <a:latin typeface="Calibri" panose="020F0502020204030204" pitchFamily="34" charset="0"/>
                <a:ea typeface="ＭＳ Ｐゴシック" panose="020B0600070205080204" pitchFamily="34" charset="-128"/>
                <a:cs typeface="Calibri" panose="020F0502020204030204" pitchFamily="34" charset="0"/>
              </a:rPr>
              <a:t>If you receive an offer you must respond to QTAC by the date specified.</a:t>
            </a:r>
          </a:p>
          <a:p>
            <a:pPr>
              <a:buFont typeface="Wingdings" panose="05000000000000000000" pitchFamily="2" charset="2"/>
              <a:buChar char="§"/>
            </a:pPr>
            <a:endParaRPr lang="en-AU"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a:buFont typeface="Wingdings" panose="05000000000000000000" pitchFamily="2" charset="2"/>
              <a:buChar char="§"/>
            </a:pPr>
            <a:r>
              <a:rPr lang="en-AU" altLang="en-US" sz="2400" dirty="0">
                <a:latin typeface="Calibri" panose="020F0502020204030204" pitchFamily="34" charset="0"/>
                <a:ea typeface="ＭＳ Ｐゴシック" panose="020B0600070205080204" pitchFamily="34" charset="-128"/>
                <a:cs typeface="Calibri" panose="020F0502020204030204" pitchFamily="34" charset="0"/>
              </a:rPr>
              <a:t>If you do not respond to an offer by the lapse date you may lose your right to that offer and you will not be considered for any other courses.</a:t>
            </a:r>
          </a:p>
          <a:p>
            <a:pPr>
              <a:buFont typeface="Wingdings" panose="05000000000000000000" pitchFamily="2" charset="2"/>
              <a:buChar char="§"/>
            </a:pPr>
            <a:endParaRPr lang="en-AU" altLang="en-US" sz="2400" dirty="0">
              <a:latin typeface="Calibri" panose="020F0502020204030204" pitchFamily="34" charset="0"/>
              <a:ea typeface="ＭＳ Ｐゴシック" panose="020B0600070205080204" pitchFamily="34" charset="-128"/>
              <a:cs typeface="Calibri" panose="020F0502020204030204" pitchFamily="34" charset="0"/>
            </a:endParaRPr>
          </a:p>
          <a:p>
            <a:pPr>
              <a:buFont typeface="Wingdings" panose="05000000000000000000" pitchFamily="2" charset="2"/>
              <a:buChar char="§"/>
            </a:pPr>
            <a:r>
              <a:rPr lang="en-AU" altLang="en-US" sz="2400" dirty="0">
                <a:latin typeface="Calibri" panose="020F0502020204030204" pitchFamily="34" charset="0"/>
                <a:ea typeface="ＭＳ Ｐゴシック" panose="020B0600070205080204" pitchFamily="34" charset="-128"/>
                <a:cs typeface="Calibri" panose="020F0502020204030204" pitchFamily="34" charset="0"/>
              </a:rPr>
              <a:t>Applicants can respond to an offer via </a:t>
            </a:r>
            <a:r>
              <a:rPr lang="en-AU" altLang="en-US" sz="2400" i="1" dirty="0">
                <a:latin typeface="Calibri" panose="020F0502020204030204" pitchFamily="34" charset="0"/>
                <a:ea typeface="ＭＳ Ｐゴシック" panose="020B0600070205080204" pitchFamily="34" charset="-128"/>
                <a:cs typeface="Calibri" panose="020F0502020204030204" pitchFamily="34" charset="0"/>
              </a:rPr>
              <a:t>Current Applicant</a:t>
            </a:r>
            <a:r>
              <a:rPr lang="en-AU" altLang="en-US" sz="2400" dirty="0">
                <a:latin typeface="Calibri" panose="020F0502020204030204" pitchFamily="34" charset="0"/>
                <a:ea typeface="ＭＳ Ｐゴシック" panose="020B0600070205080204" pitchFamily="34" charset="-128"/>
                <a:cs typeface="Calibri" panose="020F0502020204030204" pitchFamily="34" charset="0"/>
              </a:rPr>
              <a:t> online services.</a:t>
            </a:r>
          </a:p>
        </p:txBody>
      </p:sp>
    </p:spTree>
    <p:extLst>
      <p:ext uri="{BB962C8B-B14F-4D97-AF65-F5344CB8AC3E}">
        <p14:creationId xmlns:p14="http://schemas.microsoft.com/office/powerpoint/2010/main" val="32360145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8229600" cy="1143000"/>
          </a:xfrm>
        </p:spPr>
        <p:txBody>
          <a:bodyPr/>
          <a:lstStyle/>
          <a:p>
            <a:r>
              <a:rPr lang="en-AU" b="1" dirty="0">
                <a:solidFill>
                  <a:schemeClr val="bg1"/>
                </a:solidFill>
              </a:rPr>
              <a:t>Responding to a tertiary </a:t>
            </a:r>
            <a:r>
              <a:rPr lang="en-AU" b="1" dirty="0" smtClean="0">
                <a:solidFill>
                  <a:schemeClr val="bg1"/>
                </a:solidFill>
              </a:rPr>
              <a:t>offer </a:t>
            </a:r>
            <a:r>
              <a:rPr lang="en-AU" sz="2400" b="1" dirty="0" smtClean="0">
                <a:solidFill>
                  <a:schemeClr val="bg1"/>
                </a:solidFill>
              </a:rPr>
              <a:t>(cont.)</a:t>
            </a:r>
            <a:endParaRPr lang="en-AU" dirty="0"/>
          </a:p>
        </p:txBody>
      </p:sp>
      <p:sp>
        <p:nvSpPr>
          <p:cNvPr id="3" name="Content Placeholder 2"/>
          <p:cNvSpPr>
            <a:spLocks noGrp="1"/>
          </p:cNvSpPr>
          <p:nvPr>
            <p:ph idx="1"/>
          </p:nvPr>
        </p:nvSpPr>
        <p:spPr>
          <a:xfrm>
            <a:off x="457200" y="1600200"/>
            <a:ext cx="6419056" cy="4525963"/>
          </a:xfrm>
        </p:spPr>
        <p:txBody>
          <a:bodyPr>
            <a:normAutofit/>
          </a:bodyPr>
          <a:lstStyle/>
          <a:p>
            <a:pPr marL="0" indent="0">
              <a:buNone/>
            </a:pPr>
            <a:r>
              <a:rPr lang="en-AU" sz="2400" dirty="0"/>
              <a:t>Response options include</a:t>
            </a:r>
            <a:r>
              <a:rPr lang="en-AU" sz="2400" dirty="0" smtClean="0"/>
              <a:t>:</a:t>
            </a:r>
          </a:p>
          <a:p>
            <a:pPr marL="0" indent="0">
              <a:buNone/>
            </a:pPr>
            <a:endParaRPr lang="en-AU" sz="2400" dirty="0"/>
          </a:p>
          <a:p>
            <a:pPr>
              <a:buFont typeface="Wingdings" panose="05000000000000000000" pitchFamily="2" charset="2"/>
              <a:buChar char="§"/>
            </a:pPr>
            <a:r>
              <a:rPr lang="en-AU" sz="2400" b="1" dirty="0" smtClean="0"/>
              <a:t>Firmly </a:t>
            </a:r>
            <a:r>
              <a:rPr lang="en-AU" sz="2400" dirty="0"/>
              <a:t>accepting, rejecting or deferring an offered place (the table below lists institution policies on deferment</a:t>
            </a:r>
            <a:r>
              <a:rPr lang="en-AU" sz="2400" dirty="0" smtClean="0"/>
              <a:t>)</a:t>
            </a:r>
          </a:p>
          <a:p>
            <a:pPr>
              <a:buFont typeface="Wingdings" panose="05000000000000000000" pitchFamily="2" charset="2"/>
              <a:buChar char="§"/>
            </a:pPr>
            <a:endParaRPr lang="en-AU" sz="2400" dirty="0"/>
          </a:p>
          <a:p>
            <a:pPr>
              <a:buFont typeface="Wingdings" panose="05000000000000000000" pitchFamily="2" charset="2"/>
              <a:buChar char="§"/>
            </a:pPr>
            <a:r>
              <a:rPr lang="en-AU" sz="2400" b="1" dirty="0"/>
              <a:t>C</a:t>
            </a:r>
            <a:r>
              <a:rPr lang="en-AU" sz="2400" b="1" dirty="0" smtClean="0"/>
              <a:t>onditionally </a:t>
            </a:r>
            <a:r>
              <a:rPr lang="en-AU" sz="2400" dirty="0"/>
              <a:t>accepting, rejecting or deferring an offer while still being considered for higher preferences (new or existing) in future offer rounds.</a:t>
            </a:r>
          </a:p>
        </p:txBody>
      </p:sp>
    </p:spTree>
    <p:extLst>
      <p:ext uri="{BB962C8B-B14F-4D97-AF65-F5344CB8AC3E}">
        <p14:creationId xmlns:p14="http://schemas.microsoft.com/office/powerpoint/2010/main" val="2480725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83" y="116632"/>
            <a:ext cx="8229600" cy="1143000"/>
          </a:xfrm>
        </p:spPr>
        <p:txBody>
          <a:bodyPr/>
          <a:lstStyle/>
          <a:p>
            <a:r>
              <a:rPr lang="en-AU" b="1" dirty="0">
                <a:solidFill>
                  <a:schemeClr val="bg1"/>
                </a:solidFill>
              </a:rPr>
              <a:t>Responding to a tertiary offer </a:t>
            </a:r>
            <a:r>
              <a:rPr lang="en-AU" sz="2400" b="1" dirty="0">
                <a:solidFill>
                  <a:schemeClr val="bg1"/>
                </a:solidFill>
              </a:rPr>
              <a:t>(cont.)</a:t>
            </a:r>
            <a:endParaRPr lang="en-AU" dirty="0"/>
          </a:p>
        </p:txBody>
      </p:sp>
      <p:sp>
        <p:nvSpPr>
          <p:cNvPr id="3" name="Content Placeholder 2"/>
          <p:cNvSpPr>
            <a:spLocks noGrp="1"/>
          </p:cNvSpPr>
          <p:nvPr>
            <p:ph idx="1"/>
          </p:nvPr>
        </p:nvSpPr>
        <p:spPr>
          <a:xfrm>
            <a:off x="107504" y="1628800"/>
            <a:ext cx="7200800" cy="4525963"/>
          </a:xfrm>
        </p:spPr>
        <p:txBody>
          <a:bodyPr>
            <a:normAutofit/>
          </a:bodyPr>
          <a:lstStyle/>
          <a:p>
            <a:r>
              <a:rPr lang="en-AU" sz="2400" dirty="0"/>
              <a:t>If you conditionally accept an offer and are subsequently offered a higher </a:t>
            </a:r>
            <a:r>
              <a:rPr lang="en-AU" sz="2400" dirty="0" smtClean="0"/>
              <a:t>listed </a:t>
            </a:r>
            <a:r>
              <a:rPr lang="en-AU" sz="2400" dirty="0"/>
              <a:t>preference in the same semester, you will be able to take up the new offer and forfeit the previous offer, or if a subsequent offer is not received, you would retain the earlier offer. Refer to the diagrams on this page for more information</a:t>
            </a:r>
            <a:r>
              <a:rPr lang="en-AU" sz="2400" dirty="0" smtClean="0"/>
              <a:t>.</a:t>
            </a:r>
          </a:p>
          <a:p>
            <a:endParaRPr lang="en-AU" sz="2400" dirty="0"/>
          </a:p>
          <a:p>
            <a:r>
              <a:rPr lang="en-AU" sz="2400" dirty="0"/>
              <a:t>Following an offer round you can change course preferences for consideration in a future offer </a:t>
            </a:r>
            <a:r>
              <a:rPr lang="en-AU" sz="2400" dirty="0" smtClean="0"/>
              <a:t>round.</a:t>
            </a:r>
            <a:endParaRPr lang="en-AU" sz="2400" dirty="0"/>
          </a:p>
        </p:txBody>
      </p:sp>
    </p:spTree>
    <p:extLst>
      <p:ext uri="{BB962C8B-B14F-4D97-AF65-F5344CB8AC3E}">
        <p14:creationId xmlns:p14="http://schemas.microsoft.com/office/powerpoint/2010/main" val="5980089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normAutofit/>
          </a:bodyPr>
          <a:lstStyle/>
          <a:p>
            <a:pPr algn="l"/>
            <a:r>
              <a:rPr lang="en-AU" b="1" dirty="0">
                <a:solidFill>
                  <a:schemeClr val="bg1"/>
                </a:solidFill>
              </a:rPr>
              <a:t>Responding to a tertiary offer </a:t>
            </a:r>
            <a:r>
              <a:rPr lang="en-AU" sz="2400" b="1" dirty="0">
                <a:solidFill>
                  <a:schemeClr val="bg1"/>
                </a:solidFill>
              </a:rPr>
              <a:t>(cont.)</a:t>
            </a:r>
            <a:endParaRPr lang="en-AU" sz="2400" dirty="0"/>
          </a:p>
        </p:txBody>
      </p:sp>
      <p:sp>
        <p:nvSpPr>
          <p:cNvPr id="4" name="TextBox 3"/>
          <p:cNvSpPr txBox="1"/>
          <p:nvPr/>
        </p:nvSpPr>
        <p:spPr>
          <a:xfrm>
            <a:off x="38538" y="2112129"/>
            <a:ext cx="6589048" cy="738664"/>
          </a:xfrm>
          <a:prstGeom prst="rect">
            <a:avLst/>
          </a:prstGeom>
          <a:noFill/>
        </p:spPr>
        <p:txBody>
          <a:bodyPr wrap="none" rtlCol="0">
            <a:spAutoFit/>
          </a:bodyPr>
          <a:lstStyle/>
          <a:p>
            <a:r>
              <a:rPr lang="en-AU" altLang="en-US" sz="2400" b="1" dirty="0">
                <a:latin typeface="Calibri" panose="020F0502020204030204" pitchFamily="34" charset="0"/>
                <a:ea typeface="ＭＳ Ｐゴシック" panose="020B0600070205080204" pitchFamily="34" charset="-128"/>
                <a:cs typeface="Calibri" panose="020F0502020204030204" pitchFamily="34" charset="0"/>
              </a:rPr>
              <a:t>There are a number of response options available:</a:t>
            </a:r>
          </a:p>
          <a:p>
            <a:endParaRPr lang="en-AU" dirty="0"/>
          </a:p>
        </p:txBody>
      </p:sp>
      <p:grpSp>
        <p:nvGrpSpPr>
          <p:cNvPr id="6" name="Group 5"/>
          <p:cNvGrpSpPr/>
          <p:nvPr/>
        </p:nvGrpSpPr>
        <p:grpSpPr>
          <a:xfrm>
            <a:off x="179512" y="3212976"/>
            <a:ext cx="2003176" cy="1930472"/>
            <a:chOff x="1505" y="1207839"/>
            <a:chExt cx="1781968" cy="445492"/>
          </a:xfrm>
        </p:grpSpPr>
        <p:sp>
          <p:nvSpPr>
            <p:cNvPr id="7" name="Rounded Rectangle 6"/>
            <p:cNvSpPr/>
            <p:nvPr/>
          </p:nvSpPr>
          <p:spPr>
            <a:xfrm>
              <a:off x="1505" y="1207839"/>
              <a:ext cx="1781968" cy="44549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AU" sz="2000" dirty="0" smtClean="0"/>
            </a:p>
            <a:p>
              <a:pPr algn="ctr"/>
              <a:r>
                <a:rPr lang="en-AU" sz="2800" dirty="0" smtClean="0"/>
                <a:t>Accept </a:t>
              </a:r>
            </a:p>
            <a:p>
              <a:pPr algn="ctr"/>
              <a:r>
                <a:rPr lang="en-AU" sz="2800" dirty="0" smtClean="0"/>
                <a:t>Offer</a:t>
              </a:r>
              <a:endParaRPr lang="en-AU" sz="2800" dirty="0"/>
            </a:p>
          </p:txBody>
        </p:sp>
        <p:sp>
          <p:nvSpPr>
            <p:cNvPr id="8" name="Rounded Rectangle 4"/>
            <p:cNvSpPr/>
            <p:nvPr/>
          </p:nvSpPr>
          <p:spPr>
            <a:xfrm>
              <a:off x="14553" y="1220887"/>
              <a:ext cx="1755872" cy="41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AU" sz="2500" kern="1200" dirty="0"/>
            </a:p>
          </p:txBody>
        </p:sp>
      </p:grpSp>
      <p:sp>
        <p:nvSpPr>
          <p:cNvPr id="18" name="Rounded Rectangle 17"/>
          <p:cNvSpPr/>
          <p:nvPr/>
        </p:nvSpPr>
        <p:spPr>
          <a:xfrm>
            <a:off x="2331474" y="3207500"/>
            <a:ext cx="2003176" cy="19304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AU" dirty="0"/>
          </a:p>
          <a:p>
            <a:pPr algn="ctr"/>
            <a:r>
              <a:rPr lang="en-AU" sz="2800" dirty="0" smtClean="0"/>
              <a:t>Defer </a:t>
            </a:r>
          </a:p>
          <a:p>
            <a:pPr algn="ctr"/>
            <a:r>
              <a:rPr lang="en-AU" sz="2800" dirty="0" smtClean="0"/>
              <a:t>Offer</a:t>
            </a:r>
            <a:endParaRPr lang="en-AU" sz="2800" dirty="0"/>
          </a:p>
        </p:txBody>
      </p:sp>
      <p:sp>
        <p:nvSpPr>
          <p:cNvPr id="19" name="Rounded Rectangle 18"/>
          <p:cNvSpPr/>
          <p:nvPr/>
        </p:nvSpPr>
        <p:spPr>
          <a:xfrm>
            <a:off x="4501083" y="3203444"/>
            <a:ext cx="2003176" cy="193047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AU" dirty="0"/>
          </a:p>
          <a:p>
            <a:pPr algn="ctr"/>
            <a:r>
              <a:rPr lang="en-AU" sz="2800" dirty="0" smtClean="0"/>
              <a:t>Reject </a:t>
            </a:r>
          </a:p>
          <a:p>
            <a:pPr algn="ctr"/>
            <a:r>
              <a:rPr lang="en-AU" sz="2800" dirty="0" smtClean="0"/>
              <a:t>Offer</a:t>
            </a:r>
            <a:endParaRPr lang="en-AU" sz="2800" dirty="0"/>
          </a:p>
        </p:txBody>
      </p:sp>
    </p:spTree>
    <p:extLst>
      <p:ext uri="{BB962C8B-B14F-4D97-AF65-F5344CB8AC3E}">
        <p14:creationId xmlns:p14="http://schemas.microsoft.com/office/powerpoint/2010/main" val="369112205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normAutofit/>
          </a:bodyPr>
          <a:lstStyle/>
          <a:p>
            <a:pPr algn="l"/>
            <a:r>
              <a:rPr lang="en-AU" b="1" dirty="0">
                <a:solidFill>
                  <a:schemeClr val="bg1"/>
                </a:solidFill>
              </a:rPr>
              <a:t>Responding to a tertiary offer </a:t>
            </a:r>
            <a:r>
              <a:rPr lang="en-AU" sz="2400" b="1" dirty="0">
                <a:solidFill>
                  <a:schemeClr val="bg1"/>
                </a:solidFill>
              </a:rPr>
              <a:t>(cont.)</a:t>
            </a:r>
            <a:endParaRPr lang="en-AU" sz="2400" dirty="0"/>
          </a:p>
        </p:txBody>
      </p:sp>
      <p:grpSp>
        <p:nvGrpSpPr>
          <p:cNvPr id="6" name="Group 5"/>
          <p:cNvGrpSpPr/>
          <p:nvPr/>
        </p:nvGrpSpPr>
        <p:grpSpPr>
          <a:xfrm>
            <a:off x="107504" y="1988840"/>
            <a:ext cx="2062918" cy="3386095"/>
            <a:chOff x="-64688" y="858879"/>
            <a:chExt cx="1835113" cy="781404"/>
          </a:xfrm>
        </p:grpSpPr>
        <p:sp>
          <p:nvSpPr>
            <p:cNvPr id="7" name="Rounded Rectangle 6"/>
            <p:cNvSpPr/>
            <p:nvPr/>
          </p:nvSpPr>
          <p:spPr>
            <a:xfrm>
              <a:off x="-64688" y="858879"/>
              <a:ext cx="1473294" cy="26587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2800" dirty="0" smtClean="0"/>
                <a:t>Accept </a:t>
              </a:r>
            </a:p>
            <a:p>
              <a:pPr algn="ctr"/>
              <a:r>
                <a:rPr lang="en-AU" sz="2800" dirty="0" smtClean="0"/>
                <a:t>Offer</a:t>
              </a:r>
              <a:endParaRPr lang="en-AU" sz="2800" dirty="0"/>
            </a:p>
          </p:txBody>
        </p:sp>
        <p:sp>
          <p:nvSpPr>
            <p:cNvPr id="8" name="Rounded Rectangle 4"/>
            <p:cNvSpPr/>
            <p:nvPr/>
          </p:nvSpPr>
          <p:spPr>
            <a:xfrm>
              <a:off x="14553" y="1220887"/>
              <a:ext cx="1755872" cy="41939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n-AU" sz="2500" kern="1200" dirty="0"/>
            </a:p>
          </p:txBody>
        </p:sp>
      </p:grpSp>
      <p:sp>
        <p:nvSpPr>
          <p:cNvPr id="18" name="Rounded Rectangle 17"/>
          <p:cNvSpPr/>
          <p:nvPr/>
        </p:nvSpPr>
        <p:spPr>
          <a:xfrm>
            <a:off x="2242556" y="1988840"/>
            <a:ext cx="1753380" cy="115212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2800" dirty="0" smtClean="0"/>
              <a:t>Defer </a:t>
            </a:r>
          </a:p>
          <a:p>
            <a:pPr algn="ctr"/>
            <a:r>
              <a:rPr lang="en-AU" sz="2800" dirty="0" smtClean="0"/>
              <a:t>Offer</a:t>
            </a:r>
            <a:endParaRPr lang="en-AU" sz="2800" dirty="0"/>
          </a:p>
        </p:txBody>
      </p:sp>
      <p:sp>
        <p:nvSpPr>
          <p:cNvPr id="19" name="Rounded Rectangle 18"/>
          <p:cNvSpPr/>
          <p:nvPr/>
        </p:nvSpPr>
        <p:spPr>
          <a:xfrm>
            <a:off x="4499991" y="1988840"/>
            <a:ext cx="1455221" cy="1152129"/>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2800" dirty="0" smtClean="0"/>
              <a:t>Reject </a:t>
            </a:r>
          </a:p>
          <a:p>
            <a:pPr algn="ctr"/>
            <a:r>
              <a:rPr lang="en-AU" sz="2800" dirty="0" smtClean="0"/>
              <a:t>Offer</a:t>
            </a:r>
            <a:endParaRPr lang="en-AU" sz="2800" dirty="0"/>
          </a:p>
        </p:txBody>
      </p:sp>
      <p:sp>
        <p:nvSpPr>
          <p:cNvPr id="10" name="Rounded Rectangle 9"/>
          <p:cNvSpPr/>
          <p:nvPr/>
        </p:nvSpPr>
        <p:spPr>
          <a:xfrm>
            <a:off x="80471" y="4005063"/>
            <a:ext cx="1683217" cy="21602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2000" dirty="0" smtClean="0"/>
              <a:t>Enrol in the course</a:t>
            </a:r>
          </a:p>
          <a:p>
            <a:pPr algn="ctr"/>
            <a:endParaRPr lang="en-AU" sz="2000" dirty="0"/>
          </a:p>
          <a:p>
            <a:pPr algn="ctr"/>
            <a:r>
              <a:rPr lang="en-AU" sz="2000" dirty="0" smtClean="0"/>
              <a:t>(as </a:t>
            </a:r>
            <a:r>
              <a:rPr lang="en-AU" sz="2000" dirty="0"/>
              <a:t>p</a:t>
            </a:r>
            <a:r>
              <a:rPr lang="en-AU" sz="2000" dirty="0" smtClean="0"/>
              <a:t>er institution instructions</a:t>
            </a:r>
            <a:r>
              <a:rPr lang="en-AU" sz="2000" dirty="0" smtClean="0"/>
              <a:t>)</a:t>
            </a:r>
            <a:endParaRPr lang="en-AU" sz="2000" dirty="0"/>
          </a:p>
        </p:txBody>
      </p:sp>
      <p:cxnSp>
        <p:nvCxnSpPr>
          <p:cNvPr id="9" name="Straight Arrow Connector 8"/>
          <p:cNvCxnSpPr>
            <a:stCxn id="7" idx="2"/>
            <a:endCxn id="10" idx="0"/>
          </p:cNvCxnSpPr>
          <p:nvPr/>
        </p:nvCxnSpPr>
        <p:spPr>
          <a:xfrm flipH="1">
            <a:off x="922080" y="3140969"/>
            <a:ext cx="13516" cy="864094"/>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259632" y="1485759"/>
            <a:ext cx="3114571" cy="369332"/>
          </a:xfrm>
          <a:prstGeom prst="rect">
            <a:avLst/>
          </a:prstGeom>
        </p:spPr>
        <p:txBody>
          <a:bodyPr wrap="none">
            <a:spAutoFit/>
          </a:bodyPr>
          <a:lstStyle/>
          <a:p>
            <a:r>
              <a:rPr lang="en-AU" b="1" dirty="0">
                <a:solidFill>
                  <a:srgbClr val="0070C0"/>
                </a:solidFill>
              </a:rPr>
              <a:t>Accept, defer or reject an offer</a:t>
            </a:r>
            <a:endParaRPr lang="en-AU" dirty="0">
              <a:solidFill>
                <a:srgbClr val="0070C0"/>
              </a:solidFill>
            </a:endParaRPr>
          </a:p>
        </p:txBody>
      </p:sp>
      <p:cxnSp>
        <p:nvCxnSpPr>
          <p:cNvPr id="15" name="Straight Arrow Connector 14"/>
          <p:cNvCxnSpPr>
            <a:stCxn id="18" idx="2"/>
            <a:endCxn id="20" idx="0"/>
          </p:cNvCxnSpPr>
          <p:nvPr/>
        </p:nvCxnSpPr>
        <p:spPr>
          <a:xfrm>
            <a:off x="3119246" y="3140969"/>
            <a:ext cx="0" cy="864095"/>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2"/>
            <a:endCxn id="21" idx="0"/>
          </p:cNvCxnSpPr>
          <p:nvPr/>
        </p:nvCxnSpPr>
        <p:spPr>
          <a:xfrm>
            <a:off x="5227602" y="3140969"/>
            <a:ext cx="14319" cy="864094"/>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2242556" y="4005064"/>
            <a:ext cx="1753380" cy="2160242"/>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dirty="0" smtClean="0"/>
              <a:t>You will receive a letter from the institution advising you of any further action </a:t>
            </a:r>
            <a:r>
              <a:rPr lang="en-AU" dirty="0" smtClean="0"/>
              <a:t>required</a:t>
            </a:r>
            <a:endParaRPr lang="en-AU" dirty="0" smtClean="0"/>
          </a:p>
          <a:p>
            <a:pPr algn="ctr"/>
            <a:endParaRPr lang="en-AU" dirty="0"/>
          </a:p>
        </p:txBody>
      </p:sp>
      <p:sp>
        <p:nvSpPr>
          <p:cNvPr id="21" name="Rounded Rectangle 20"/>
          <p:cNvSpPr/>
          <p:nvPr/>
        </p:nvSpPr>
        <p:spPr>
          <a:xfrm>
            <a:off x="4528628" y="4005063"/>
            <a:ext cx="1426585" cy="1325737"/>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AU" dirty="0"/>
          </a:p>
          <a:p>
            <a:pPr algn="ctr"/>
            <a:r>
              <a:rPr lang="en-AU" dirty="0" smtClean="0"/>
              <a:t>NO further </a:t>
            </a:r>
            <a:r>
              <a:rPr lang="en-AU" dirty="0"/>
              <a:t>a</a:t>
            </a:r>
            <a:r>
              <a:rPr lang="en-AU" dirty="0" smtClean="0"/>
              <a:t>ction</a:t>
            </a:r>
            <a:endParaRPr lang="en-AU" dirty="0"/>
          </a:p>
        </p:txBody>
      </p:sp>
    </p:spTree>
    <p:extLst>
      <p:ext uri="{BB962C8B-B14F-4D97-AF65-F5344CB8AC3E}">
        <p14:creationId xmlns:p14="http://schemas.microsoft.com/office/powerpoint/2010/main" val="279754023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0" y="650304"/>
            <a:ext cx="2195736" cy="4744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dirty="0" smtClean="0"/>
              <a:t>Conditionally Accept</a:t>
            </a:r>
            <a:endParaRPr lang="en-AU" sz="1200" dirty="0"/>
          </a:p>
        </p:txBody>
      </p:sp>
      <p:sp>
        <p:nvSpPr>
          <p:cNvPr id="6" name="Rounded Rectangle 5"/>
          <p:cNvSpPr/>
          <p:nvPr/>
        </p:nvSpPr>
        <p:spPr>
          <a:xfrm>
            <a:off x="2771800" y="650304"/>
            <a:ext cx="2160240" cy="4744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dirty="0" smtClean="0"/>
              <a:t>Conditionally Defer</a:t>
            </a:r>
          </a:p>
        </p:txBody>
      </p:sp>
      <p:sp>
        <p:nvSpPr>
          <p:cNvPr id="7" name="Rounded Rectangle 6"/>
          <p:cNvSpPr/>
          <p:nvPr/>
        </p:nvSpPr>
        <p:spPr>
          <a:xfrm>
            <a:off x="5436096" y="650304"/>
            <a:ext cx="2160240" cy="47444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dirty="0" smtClean="0"/>
              <a:t>Conditionally Reject</a:t>
            </a:r>
            <a:endParaRPr lang="en-AU" dirty="0"/>
          </a:p>
        </p:txBody>
      </p:sp>
      <p:sp>
        <p:nvSpPr>
          <p:cNvPr id="8" name="Rectangle 7"/>
          <p:cNvSpPr/>
          <p:nvPr/>
        </p:nvSpPr>
        <p:spPr>
          <a:xfrm>
            <a:off x="789324" y="18656"/>
            <a:ext cx="5827173" cy="461665"/>
          </a:xfrm>
          <a:prstGeom prst="rect">
            <a:avLst/>
          </a:prstGeom>
        </p:spPr>
        <p:txBody>
          <a:bodyPr wrap="none">
            <a:spAutoFit/>
          </a:bodyPr>
          <a:lstStyle/>
          <a:p>
            <a:r>
              <a:rPr lang="en-AU" sz="2400" b="1" dirty="0" smtClean="0">
                <a:solidFill>
                  <a:schemeClr val="bg1"/>
                </a:solidFill>
              </a:rPr>
              <a:t>Conditionally accept</a:t>
            </a:r>
            <a:r>
              <a:rPr lang="en-AU" sz="2400" b="1" dirty="0">
                <a:solidFill>
                  <a:schemeClr val="bg1"/>
                </a:solidFill>
              </a:rPr>
              <a:t>, defer or reject an offer</a:t>
            </a:r>
            <a:endParaRPr lang="en-AU" sz="2400" dirty="0">
              <a:solidFill>
                <a:schemeClr val="bg1"/>
              </a:solidFill>
            </a:endParaRPr>
          </a:p>
        </p:txBody>
      </p:sp>
      <p:cxnSp>
        <p:nvCxnSpPr>
          <p:cNvPr id="9" name="Straight Arrow Connector 8"/>
          <p:cNvCxnSpPr/>
          <p:nvPr/>
        </p:nvCxnSpPr>
        <p:spPr>
          <a:xfrm>
            <a:off x="1023952" y="1196752"/>
            <a:ext cx="0" cy="479108"/>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33918" y="1196752"/>
            <a:ext cx="13205" cy="491239"/>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552220" y="1196752"/>
            <a:ext cx="0" cy="479108"/>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0" y="1675860"/>
            <a:ext cx="2195736" cy="68132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dirty="0" smtClean="0"/>
              <a:t>Check for an offer in next round</a:t>
            </a:r>
            <a:endParaRPr lang="en-AU" dirty="0"/>
          </a:p>
        </p:txBody>
      </p:sp>
      <p:sp>
        <p:nvSpPr>
          <p:cNvPr id="13" name="Rounded Rectangle 12"/>
          <p:cNvSpPr/>
          <p:nvPr/>
        </p:nvSpPr>
        <p:spPr>
          <a:xfrm>
            <a:off x="2771800" y="1687991"/>
            <a:ext cx="2160240" cy="6434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dirty="0"/>
              <a:t>Check for </a:t>
            </a:r>
            <a:r>
              <a:rPr lang="en-AU" dirty="0" smtClean="0"/>
              <a:t>an offer </a:t>
            </a:r>
            <a:r>
              <a:rPr lang="en-AU" dirty="0"/>
              <a:t>in </a:t>
            </a:r>
            <a:r>
              <a:rPr lang="en-AU" dirty="0" smtClean="0"/>
              <a:t>next </a:t>
            </a:r>
            <a:r>
              <a:rPr lang="en-AU" dirty="0"/>
              <a:t>round</a:t>
            </a:r>
          </a:p>
        </p:txBody>
      </p:sp>
      <p:sp>
        <p:nvSpPr>
          <p:cNvPr id="14" name="Rounded Rectangle 13"/>
          <p:cNvSpPr/>
          <p:nvPr/>
        </p:nvSpPr>
        <p:spPr>
          <a:xfrm>
            <a:off x="5436096" y="1678291"/>
            <a:ext cx="2232248" cy="65314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1600" dirty="0" smtClean="0"/>
              <a:t>Check </a:t>
            </a:r>
            <a:r>
              <a:rPr lang="en-AU" sz="1600" dirty="0"/>
              <a:t>for an offer in </a:t>
            </a:r>
            <a:r>
              <a:rPr lang="en-AU" sz="1600" dirty="0" smtClean="0"/>
              <a:t>next </a:t>
            </a:r>
            <a:r>
              <a:rPr lang="en-AU" sz="1600" dirty="0"/>
              <a:t>round</a:t>
            </a:r>
          </a:p>
        </p:txBody>
      </p:sp>
      <p:sp>
        <p:nvSpPr>
          <p:cNvPr id="15" name="Rounded Rectangle 14"/>
          <p:cNvSpPr/>
          <p:nvPr/>
        </p:nvSpPr>
        <p:spPr>
          <a:xfrm>
            <a:off x="0" y="2801298"/>
            <a:ext cx="2195736" cy="39400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1600" dirty="0"/>
              <a:t>If you receive another offer for the same semester start, you </a:t>
            </a:r>
            <a:r>
              <a:rPr lang="en-AU" sz="1600" u="sng" dirty="0"/>
              <a:t>automatically forfeit your </a:t>
            </a:r>
            <a:r>
              <a:rPr lang="en-AU" sz="1600" u="sng" dirty="0" smtClean="0"/>
              <a:t>right to the previous </a:t>
            </a:r>
            <a:r>
              <a:rPr lang="en-AU" sz="1600" u="sng" dirty="0"/>
              <a:t>offer</a:t>
            </a:r>
          </a:p>
          <a:p>
            <a:pPr algn="ctr"/>
            <a:r>
              <a:rPr lang="en-AU" sz="1600" dirty="0"/>
              <a:t>OR</a:t>
            </a:r>
          </a:p>
          <a:p>
            <a:pPr algn="ctr"/>
            <a:r>
              <a:rPr lang="en-AU" sz="1600" dirty="0"/>
              <a:t>If you do </a:t>
            </a:r>
            <a:r>
              <a:rPr lang="en-AU" sz="1600" u="sng" dirty="0"/>
              <a:t>not</a:t>
            </a:r>
            <a:r>
              <a:rPr lang="en-AU" sz="1600" dirty="0"/>
              <a:t> receive another offer, you </a:t>
            </a:r>
            <a:r>
              <a:rPr lang="en-AU" sz="1600" u="sng" dirty="0"/>
              <a:t>retain your previous offer </a:t>
            </a:r>
          </a:p>
          <a:p>
            <a:pPr algn="ctr"/>
            <a:r>
              <a:rPr lang="en-AU" sz="1600" u="sng" dirty="0"/>
              <a:t>AND</a:t>
            </a:r>
          </a:p>
          <a:p>
            <a:pPr algn="ctr"/>
            <a:r>
              <a:rPr lang="en-AU" sz="1600" u="sng" dirty="0"/>
              <a:t>enrol in the </a:t>
            </a:r>
            <a:r>
              <a:rPr lang="en-AU" sz="1600" u="sng" dirty="0" smtClean="0"/>
              <a:t>course</a:t>
            </a:r>
          </a:p>
          <a:p>
            <a:pPr algn="ctr"/>
            <a:r>
              <a:rPr lang="en-AU" sz="1600" dirty="0" smtClean="0"/>
              <a:t>(as </a:t>
            </a:r>
            <a:r>
              <a:rPr lang="en-AU" sz="1600" dirty="0"/>
              <a:t>per institution </a:t>
            </a:r>
            <a:r>
              <a:rPr lang="en-AU" sz="1600" dirty="0" smtClean="0"/>
              <a:t> instructions).</a:t>
            </a:r>
            <a:endParaRPr lang="en-AU" sz="2000" dirty="0"/>
          </a:p>
        </p:txBody>
      </p:sp>
      <p:sp>
        <p:nvSpPr>
          <p:cNvPr id="16" name="Rounded Rectangle 15"/>
          <p:cNvSpPr/>
          <p:nvPr/>
        </p:nvSpPr>
        <p:spPr>
          <a:xfrm>
            <a:off x="2771800" y="2801298"/>
            <a:ext cx="2160240" cy="39400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1600" dirty="0"/>
              <a:t>If you receive another offer for the same semester start, you </a:t>
            </a:r>
            <a:r>
              <a:rPr lang="en-AU" sz="1600" u="sng" dirty="0"/>
              <a:t>automatically forfeit your </a:t>
            </a:r>
            <a:r>
              <a:rPr lang="en-AU" sz="1600" u="sng" dirty="0" smtClean="0"/>
              <a:t>right to the previous </a:t>
            </a:r>
            <a:r>
              <a:rPr lang="en-AU" sz="1600" u="sng" dirty="0"/>
              <a:t>offer</a:t>
            </a:r>
          </a:p>
          <a:p>
            <a:pPr algn="ctr"/>
            <a:r>
              <a:rPr lang="en-AU" sz="1600" dirty="0"/>
              <a:t>OR</a:t>
            </a:r>
          </a:p>
          <a:p>
            <a:pPr algn="ctr"/>
            <a:r>
              <a:rPr lang="en-AU" sz="1600" dirty="0"/>
              <a:t>If you do </a:t>
            </a:r>
            <a:r>
              <a:rPr lang="en-AU" sz="1600" u="sng" dirty="0"/>
              <a:t>not</a:t>
            </a:r>
            <a:r>
              <a:rPr lang="en-AU" sz="1600" dirty="0"/>
              <a:t> receive another offer, for your deferred place you will </a:t>
            </a:r>
            <a:r>
              <a:rPr lang="en-AU" sz="1600" u="sng" dirty="0"/>
              <a:t>receive a letter from the institution advising you of any further action </a:t>
            </a:r>
            <a:r>
              <a:rPr lang="en-AU" sz="1600" u="sng" dirty="0" smtClean="0"/>
              <a:t>required.</a:t>
            </a:r>
            <a:r>
              <a:rPr lang="en-AU" sz="2000" dirty="0"/>
              <a:t>	</a:t>
            </a:r>
          </a:p>
        </p:txBody>
      </p:sp>
      <p:sp>
        <p:nvSpPr>
          <p:cNvPr id="17" name="Rounded Rectangle 16"/>
          <p:cNvSpPr/>
          <p:nvPr/>
        </p:nvSpPr>
        <p:spPr>
          <a:xfrm>
            <a:off x="5436096" y="2785528"/>
            <a:ext cx="2304255" cy="3940070"/>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r>
              <a:rPr lang="en-AU" sz="1600" u="sng" dirty="0"/>
              <a:t>Please note: QTAC advises to think carefully before choosing this option. </a:t>
            </a:r>
            <a:r>
              <a:rPr lang="en-AU" sz="1600" dirty="0"/>
              <a:t>If you conditionally reject your offer and then do </a:t>
            </a:r>
            <a:r>
              <a:rPr lang="en-AU" sz="1600" u="sng" dirty="0"/>
              <a:t>not</a:t>
            </a:r>
            <a:r>
              <a:rPr lang="en-AU" sz="1600" dirty="0"/>
              <a:t> receive any further offers, </a:t>
            </a:r>
            <a:r>
              <a:rPr lang="en-AU" sz="1600" u="sng" dirty="0"/>
              <a:t>you give your course place away</a:t>
            </a:r>
            <a:r>
              <a:rPr lang="en-AU" sz="1600" dirty="0"/>
              <a:t>. Before conditionally rejecting an offer, contact QTAC or visit the QTAC website for more </a:t>
            </a:r>
            <a:r>
              <a:rPr lang="en-AU" sz="1600" dirty="0" smtClean="0"/>
              <a:t>information.</a:t>
            </a:r>
            <a:endParaRPr lang="en-AU" sz="2000" dirty="0"/>
          </a:p>
        </p:txBody>
      </p:sp>
      <p:cxnSp>
        <p:nvCxnSpPr>
          <p:cNvPr id="23" name="Straight Arrow Connector 22"/>
          <p:cNvCxnSpPr/>
          <p:nvPr/>
        </p:nvCxnSpPr>
        <p:spPr>
          <a:xfrm>
            <a:off x="1034892" y="2357185"/>
            <a:ext cx="0" cy="392365"/>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3" idx="2"/>
            <a:endCxn id="16" idx="0"/>
          </p:cNvCxnSpPr>
          <p:nvPr/>
        </p:nvCxnSpPr>
        <p:spPr>
          <a:xfrm>
            <a:off x="3851920" y="2331436"/>
            <a:ext cx="0" cy="469862"/>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endCxn id="17" idx="0"/>
          </p:cNvCxnSpPr>
          <p:nvPr/>
        </p:nvCxnSpPr>
        <p:spPr>
          <a:xfrm>
            <a:off x="6588224" y="2331436"/>
            <a:ext cx="0" cy="454092"/>
          </a:xfrm>
          <a:prstGeom prst="straightConnector1">
            <a:avLst/>
          </a:prstGeom>
          <a:ln w="539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4094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lstStyle/>
          <a:p>
            <a:pPr algn="l"/>
            <a:r>
              <a:rPr lang="en-AU" b="1" dirty="0" smtClean="0">
                <a:solidFill>
                  <a:schemeClr val="bg1"/>
                </a:solidFill>
              </a:rPr>
              <a:t>Keep up-to-date via Social Media</a:t>
            </a:r>
            <a:endParaRPr lang="en-AU" b="1" dirty="0"/>
          </a:p>
        </p:txBody>
      </p:sp>
      <p:pic>
        <p:nvPicPr>
          <p:cNvPr id="4" name="Content Placeholder 3">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3568" y="2492896"/>
            <a:ext cx="2016224" cy="2016224"/>
          </a:xfrm>
        </p:spPr>
      </p:pic>
      <p:sp>
        <p:nvSpPr>
          <p:cNvPr id="5" name="Content Placeholder 2"/>
          <p:cNvSpPr txBox="1">
            <a:spLocks/>
          </p:cNvSpPr>
          <p:nvPr/>
        </p:nvSpPr>
        <p:spPr>
          <a:xfrm>
            <a:off x="107504" y="1556792"/>
            <a:ext cx="7209117" cy="47419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AU"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75856" y="2492896"/>
            <a:ext cx="2088232" cy="199200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1720" y="5085184"/>
            <a:ext cx="1040932" cy="1040932"/>
          </a:xfrm>
          <a:prstGeom prst="rect">
            <a:avLst/>
          </a:prstGeom>
        </p:spPr>
      </p:pic>
    </p:spTree>
    <p:extLst>
      <p:ext uri="{BB962C8B-B14F-4D97-AF65-F5344CB8AC3E}">
        <p14:creationId xmlns:p14="http://schemas.microsoft.com/office/powerpoint/2010/main" val="175175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normAutofit/>
          </a:bodyPr>
          <a:lstStyle/>
          <a:p>
            <a:pPr algn="l"/>
            <a:r>
              <a:rPr lang="en-AU" b="1" dirty="0">
                <a:solidFill>
                  <a:schemeClr val="bg1"/>
                </a:solidFill>
              </a:rPr>
              <a:t>Courses available through QTAC</a:t>
            </a:r>
          </a:p>
        </p:txBody>
      </p:sp>
      <p:sp>
        <p:nvSpPr>
          <p:cNvPr id="3" name="Content Placeholder 2"/>
          <p:cNvSpPr>
            <a:spLocks noGrp="1"/>
          </p:cNvSpPr>
          <p:nvPr>
            <p:ph idx="1"/>
          </p:nvPr>
        </p:nvSpPr>
        <p:spPr>
          <a:xfrm>
            <a:off x="179512" y="1628800"/>
            <a:ext cx="6984776" cy="4525963"/>
          </a:xfrm>
        </p:spPr>
        <p:txBody>
          <a:bodyPr>
            <a:normAutofit/>
          </a:bodyPr>
          <a:lstStyle/>
          <a:p>
            <a:pPr marL="0" indent="0">
              <a:buNone/>
            </a:pPr>
            <a:r>
              <a:rPr lang="en-AU" sz="2500" dirty="0"/>
              <a:t>The following types of courses may be offered through QTAC</a:t>
            </a:r>
            <a:r>
              <a:rPr lang="en-AU" sz="2500" dirty="0" smtClean="0"/>
              <a:t>:</a:t>
            </a:r>
          </a:p>
          <a:p>
            <a:pPr marL="0" indent="0">
              <a:buNone/>
            </a:pPr>
            <a:endParaRPr lang="en-AU" sz="2500" dirty="0"/>
          </a:p>
          <a:p>
            <a:pPr>
              <a:buFont typeface="Wingdings" panose="05000000000000000000" pitchFamily="2" charset="2"/>
              <a:buChar char="§"/>
            </a:pPr>
            <a:r>
              <a:rPr lang="en-AU" sz="2500" dirty="0"/>
              <a:t>Selected Certificate courses</a:t>
            </a:r>
          </a:p>
          <a:p>
            <a:pPr>
              <a:buFont typeface="Wingdings" panose="05000000000000000000" pitchFamily="2" charset="2"/>
              <a:buChar char="§"/>
            </a:pPr>
            <a:r>
              <a:rPr lang="en-AU" sz="2500" dirty="0"/>
              <a:t>Diplomas</a:t>
            </a:r>
          </a:p>
          <a:p>
            <a:pPr>
              <a:buFont typeface="Wingdings" panose="05000000000000000000" pitchFamily="2" charset="2"/>
              <a:buChar char="§"/>
            </a:pPr>
            <a:r>
              <a:rPr lang="en-AU" sz="2500" dirty="0"/>
              <a:t>Advanced Diplomas</a:t>
            </a:r>
          </a:p>
          <a:p>
            <a:pPr>
              <a:buFont typeface="Wingdings" panose="05000000000000000000" pitchFamily="2" charset="2"/>
              <a:buChar char="§"/>
            </a:pPr>
            <a:r>
              <a:rPr lang="en-AU" sz="2500" dirty="0"/>
              <a:t>Degrees and Associate </a:t>
            </a:r>
            <a:r>
              <a:rPr lang="en-AU" sz="2500" dirty="0" smtClean="0"/>
              <a:t>Degrees</a:t>
            </a:r>
            <a:endParaRPr lang="en-AU" sz="2500" dirty="0"/>
          </a:p>
          <a:p>
            <a:pPr>
              <a:buFont typeface="Wingdings" panose="05000000000000000000" pitchFamily="2" charset="2"/>
              <a:buChar char="§"/>
            </a:pPr>
            <a:r>
              <a:rPr lang="en-AU" sz="2500" dirty="0"/>
              <a:t>Some post-registration, graduate entry and post graduate courses (not available to Year 12 students)</a:t>
            </a:r>
          </a:p>
        </p:txBody>
      </p:sp>
    </p:spTree>
    <p:extLst>
      <p:ext uri="{BB962C8B-B14F-4D97-AF65-F5344CB8AC3E}">
        <p14:creationId xmlns:p14="http://schemas.microsoft.com/office/powerpoint/2010/main" val="411174958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229600" cy="1143000"/>
          </a:xfrm>
        </p:spPr>
        <p:txBody>
          <a:bodyPr/>
          <a:lstStyle/>
          <a:p>
            <a:pPr algn="l"/>
            <a:r>
              <a:rPr lang="en-AU" b="1" dirty="0" smtClean="0">
                <a:solidFill>
                  <a:schemeClr val="bg1"/>
                </a:solidFill>
              </a:rPr>
              <a:t>Good Luck!</a:t>
            </a:r>
            <a:endParaRPr lang="en-AU" b="1" dirty="0">
              <a:solidFill>
                <a:schemeClr val="bg1"/>
              </a:solidFill>
            </a:endParaRPr>
          </a:p>
        </p:txBody>
      </p:sp>
      <p:sp>
        <p:nvSpPr>
          <p:cNvPr id="3" name="Content Placeholder 2"/>
          <p:cNvSpPr>
            <a:spLocks noGrp="1"/>
          </p:cNvSpPr>
          <p:nvPr>
            <p:ph idx="1"/>
          </p:nvPr>
        </p:nvSpPr>
        <p:spPr>
          <a:xfrm>
            <a:off x="107504" y="1700809"/>
            <a:ext cx="7209117" cy="4320480"/>
          </a:xfrm>
        </p:spPr>
        <p:txBody>
          <a:bodyPr>
            <a:normAutofit lnSpcReduction="10000"/>
          </a:bodyPr>
          <a:lstStyle/>
          <a:p>
            <a:pPr algn="ctr">
              <a:buNone/>
            </a:pPr>
            <a:endParaRPr lang="en-AU" altLang="en-US" dirty="0">
              <a:latin typeface="Calibri" panose="020F0502020204030204" pitchFamily="34" charset="0"/>
              <a:ea typeface="ＭＳ Ｐゴシック" panose="020B0600070205080204" pitchFamily="34" charset="-128"/>
              <a:cs typeface="Calibri" panose="020F0502020204030204" pitchFamily="34" charset="0"/>
            </a:endParaRPr>
          </a:p>
          <a:p>
            <a:pPr algn="ctr">
              <a:buNone/>
            </a:pPr>
            <a:r>
              <a:rPr lang="en-AU" altLang="en-US" dirty="0">
                <a:latin typeface="Calibri" panose="020F0502020204030204" pitchFamily="34" charset="0"/>
                <a:ea typeface="ＭＳ Ｐゴシック" panose="020B0600070205080204" pitchFamily="34" charset="-128"/>
                <a:cs typeface="Calibri" panose="020F0502020204030204" pitchFamily="34" charset="0"/>
              </a:rPr>
              <a:t>If you have any enquiries regarding your QTAC application, please contact us on</a:t>
            </a:r>
          </a:p>
          <a:p>
            <a:pPr algn="ctr">
              <a:buNone/>
            </a:pPr>
            <a:endParaRPr lang="en-AU" altLang="en-US" dirty="0">
              <a:latin typeface="Calibri" panose="020F0502020204030204" pitchFamily="34" charset="0"/>
              <a:ea typeface="ＭＳ Ｐゴシック" panose="020B0600070205080204" pitchFamily="34" charset="-128"/>
              <a:cs typeface="Calibri" panose="020F0502020204030204" pitchFamily="34" charset="0"/>
            </a:endParaRPr>
          </a:p>
          <a:p>
            <a:pPr algn="ctr">
              <a:buNone/>
            </a:pPr>
            <a:r>
              <a:rPr lang="en-AU" altLang="en-US" b="1" dirty="0">
                <a:latin typeface="Calibri" panose="020F0502020204030204" pitchFamily="34" charset="0"/>
                <a:ea typeface="ＭＳ Ｐゴシック" panose="020B0600070205080204" pitchFamily="34" charset="-128"/>
                <a:cs typeface="Calibri" panose="020F0502020204030204" pitchFamily="34" charset="0"/>
              </a:rPr>
              <a:t>1300 GO QTAC (1300 467 822) </a:t>
            </a:r>
          </a:p>
          <a:p>
            <a:pPr algn="ctr">
              <a:buNone/>
            </a:pPr>
            <a:r>
              <a:rPr lang="en-AU" altLang="en-US" dirty="0">
                <a:latin typeface="Calibri" panose="020F0502020204030204" pitchFamily="34" charset="0"/>
                <a:ea typeface="ＭＳ Ｐゴシック" panose="020B0600070205080204" pitchFamily="34" charset="-128"/>
                <a:cs typeface="Calibri" panose="020F0502020204030204" pitchFamily="34" charset="0"/>
              </a:rPr>
              <a:t>or</a:t>
            </a:r>
          </a:p>
          <a:p>
            <a:pPr algn="ctr">
              <a:buNone/>
            </a:pPr>
            <a:r>
              <a:rPr lang="en-AU" altLang="en-US" dirty="0">
                <a:latin typeface="Calibri" panose="020F0502020204030204" pitchFamily="34" charset="0"/>
                <a:ea typeface="ＭＳ Ｐゴシック" panose="020B0600070205080204" pitchFamily="34" charset="-128"/>
                <a:cs typeface="Calibri" panose="020F0502020204030204" pitchFamily="34" charset="0"/>
              </a:rPr>
              <a:t>via the enquiry service on our </a:t>
            </a:r>
            <a:r>
              <a:rPr lang="en-AU" altLang="en-US" dirty="0" smtClean="0">
                <a:latin typeface="Calibri" panose="020F0502020204030204" pitchFamily="34" charset="0"/>
                <a:ea typeface="ＭＳ Ｐゴシック" panose="020B0600070205080204" pitchFamily="34" charset="-128"/>
                <a:cs typeface="Calibri" panose="020F0502020204030204" pitchFamily="34" charset="0"/>
              </a:rPr>
              <a:t>website: </a:t>
            </a:r>
            <a:r>
              <a:rPr lang="en-AU" altLang="en-US" b="1" dirty="0">
                <a:latin typeface="Calibri" panose="020F0502020204030204" pitchFamily="34" charset="0"/>
                <a:ea typeface="ＭＳ Ｐゴシック" panose="020B0600070205080204" pitchFamily="34" charset="-128"/>
                <a:cs typeface="Calibri" panose="020F0502020204030204" pitchFamily="34" charset="0"/>
              </a:rPr>
              <a:t>www.qtac.edu.au</a:t>
            </a:r>
            <a:endParaRPr lang="en-AU" altLang="en-US" dirty="0">
              <a:latin typeface="Calibri" panose="020F0502020204030204" pitchFamily="34" charset="0"/>
              <a:ea typeface="ＭＳ Ｐゴシック" panose="020B0600070205080204" pitchFamily="34" charset="-128"/>
              <a:cs typeface="Calibri" panose="020F0502020204030204" pitchFamily="34" charset="0"/>
            </a:endParaRPr>
          </a:p>
          <a:p>
            <a:pPr marL="0" indent="0">
              <a:buNone/>
            </a:pPr>
            <a:endParaRPr lang="en-AU" dirty="0"/>
          </a:p>
        </p:txBody>
      </p:sp>
    </p:spTree>
    <p:extLst>
      <p:ext uri="{BB962C8B-B14F-4D97-AF65-F5344CB8AC3E}">
        <p14:creationId xmlns:p14="http://schemas.microsoft.com/office/powerpoint/2010/main" val="26626131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AU" b="1" dirty="0">
                <a:solidFill>
                  <a:schemeClr val="bg1"/>
                </a:solidFill>
              </a:rPr>
              <a:t>Good Luck!</a:t>
            </a:r>
            <a:endParaRPr lang="en-AU" dirty="0"/>
          </a:p>
        </p:txBody>
      </p:sp>
      <p:sp>
        <p:nvSpPr>
          <p:cNvPr id="3" name="Content Placeholder 2"/>
          <p:cNvSpPr>
            <a:spLocks noGrp="1"/>
          </p:cNvSpPr>
          <p:nvPr>
            <p:ph idx="1"/>
          </p:nvPr>
        </p:nvSpPr>
        <p:spPr>
          <a:xfrm>
            <a:off x="457200" y="2348880"/>
            <a:ext cx="5482952" cy="3777283"/>
          </a:xfrm>
        </p:spPr>
        <p:txBody>
          <a:bodyPr>
            <a:normAutofit/>
          </a:bodyPr>
          <a:lstStyle/>
          <a:p>
            <a:pPr marL="0" indent="0" algn="ctr">
              <a:buNone/>
            </a:pPr>
            <a:r>
              <a:rPr lang="en-AU" altLang="en-US" sz="4400" b="1" dirty="0">
                <a:latin typeface="Calibri" panose="020F0502020204030204" pitchFamily="34" charset="0"/>
                <a:ea typeface="ＭＳ Ｐゴシック" panose="020B0600070205080204" pitchFamily="34" charset="-128"/>
                <a:cs typeface="Calibri" panose="020F0502020204030204" pitchFamily="34" charset="0"/>
              </a:rPr>
              <a:t>Best </a:t>
            </a:r>
            <a:r>
              <a:rPr lang="en-AU" altLang="en-US" sz="4400" b="1" dirty="0" smtClean="0">
                <a:latin typeface="Calibri" panose="020F0502020204030204" pitchFamily="34" charset="0"/>
                <a:ea typeface="ＭＳ Ｐゴシック" panose="020B0600070205080204" pitchFamily="34" charset="-128"/>
                <a:cs typeface="Calibri" panose="020F0502020204030204" pitchFamily="34" charset="0"/>
              </a:rPr>
              <a:t>wishes for your</a:t>
            </a:r>
          </a:p>
          <a:p>
            <a:pPr marL="0" indent="0" algn="ctr">
              <a:buNone/>
            </a:pPr>
            <a:r>
              <a:rPr lang="en-AU" altLang="en-US" sz="4400" b="1" dirty="0" smtClean="0">
                <a:latin typeface="Calibri" panose="020F0502020204030204" pitchFamily="34" charset="0"/>
                <a:ea typeface="ＭＳ Ｐゴシック" panose="020B0600070205080204" pitchFamily="34" charset="-128"/>
                <a:cs typeface="Calibri" panose="020F0502020204030204" pitchFamily="34" charset="0"/>
              </a:rPr>
              <a:t> </a:t>
            </a:r>
            <a:r>
              <a:rPr lang="en-AU" altLang="en-US" sz="4400" b="1" dirty="0">
                <a:latin typeface="Calibri" panose="020F0502020204030204" pitchFamily="34" charset="0"/>
                <a:ea typeface="ＭＳ Ｐゴシック" panose="020B0600070205080204" pitchFamily="34" charset="-128"/>
                <a:cs typeface="Calibri" panose="020F0502020204030204" pitchFamily="34" charset="0"/>
              </a:rPr>
              <a:t>Year 12 studies!</a:t>
            </a:r>
          </a:p>
          <a:p>
            <a:pPr marL="0" indent="0" algn="ctr">
              <a:buNone/>
            </a:pPr>
            <a:endParaRPr lang="en-AU" sz="4400" b="1" dirty="0"/>
          </a:p>
        </p:txBody>
      </p:sp>
    </p:spTree>
    <p:extLst>
      <p:ext uri="{BB962C8B-B14F-4D97-AF65-F5344CB8AC3E}">
        <p14:creationId xmlns:p14="http://schemas.microsoft.com/office/powerpoint/2010/main" val="39470124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229600" cy="1143000"/>
          </a:xfrm>
        </p:spPr>
        <p:txBody>
          <a:bodyPr>
            <a:noAutofit/>
          </a:bodyPr>
          <a:lstStyle/>
          <a:p>
            <a:pPr algn="l"/>
            <a:r>
              <a:rPr lang="en-AU" b="1" dirty="0">
                <a:solidFill>
                  <a:schemeClr val="bg1"/>
                </a:solidFill>
              </a:rPr>
              <a:t>What modes of study can </a:t>
            </a:r>
            <a:r>
              <a:rPr lang="en-AU" b="1" dirty="0" smtClean="0">
                <a:solidFill>
                  <a:schemeClr val="bg1"/>
                </a:solidFill>
              </a:rPr>
              <a:t/>
            </a:r>
            <a:br>
              <a:rPr lang="en-AU" b="1" dirty="0" smtClean="0">
                <a:solidFill>
                  <a:schemeClr val="bg1"/>
                </a:solidFill>
              </a:rPr>
            </a:br>
            <a:r>
              <a:rPr lang="en-AU" b="1" dirty="0" smtClean="0">
                <a:solidFill>
                  <a:schemeClr val="bg1"/>
                </a:solidFill>
              </a:rPr>
              <a:t>I choose </a:t>
            </a:r>
            <a:r>
              <a:rPr lang="en-AU" b="1" dirty="0">
                <a:solidFill>
                  <a:schemeClr val="bg1"/>
                </a:solidFill>
              </a:rPr>
              <a:t>from?</a:t>
            </a:r>
          </a:p>
        </p:txBody>
      </p:sp>
      <p:sp>
        <p:nvSpPr>
          <p:cNvPr id="3" name="Content Placeholder 2"/>
          <p:cNvSpPr>
            <a:spLocks noGrp="1"/>
          </p:cNvSpPr>
          <p:nvPr>
            <p:ph idx="1"/>
          </p:nvPr>
        </p:nvSpPr>
        <p:spPr>
          <a:xfrm>
            <a:off x="107504" y="1556792"/>
            <a:ext cx="6995120" cy="4525963"/>
          </a:xfrm>
        </p:spPr>
        <p:txBody>
          <a:bodyPr>
            <a:normAutofit/>
          </a:bodyPr>
          <a:lstStyle/>
          <a:p>
            <a:pPr marL="0" indent="0">
              <a:buNone/>
            </a:pPr>
            <a:r>
              <a:rPr lang="en-AU" sz="2800" dirty="0"/>
              <a:t>Depending on the course, you may have the choice of the following study modes:</a:t>
            </a:r>
          </a:p>
          <a:p>
            <a:pPr marL="0" indent="0">
              <a:buNone/>
            </a:pPr>
            <a:endParaRPr lang="en-AU" sz="2800" dirty="0"/>
          </a:p>
          <a:p>
            <a:pPr>
              <a:buFont typeface="Wingdings" panose="05000000000000000000" pitchFamily="2" charset="2"/>
              <a:buChar char="§"/>
            </a:pPr>
            <a:r>
              <a:rPr lang="en-AU" sz="2800" dirty="0"/>
              <a:t>Full-time</a:t>
            </a:r>
          </a:p>
          <a:p>
            <a:pPr>
              <a:buFont typeface="Wingdings" panose="05000000000000000000" pitchFamily="2" charset="2"/>
              <a:buChar char="§"/>
            </a:pPr>
            <a:r>
              <a:rPr lang="en-AU" sz="2800" dirty="0"/>
              <a:t>Part-time</a:t>
            </a:r>
          </a:p>
          <a:p>
            <a:pPr>
              <a:buFont typeface="Wingdings" panose="05000000000000000000" pitchFamily="2" charset="2"/>
              <a:buChar char="§"/>
            </a:pPr>
            <a:r>
              <a:rPr lang="en-AU" sz="2800" dirty="0"/>
              <a:t>External</a:t>
            </a:r>
          </a:p>
          <a:p>
            <a:pPr>
              <a:buFont typeface="Wingdings" panose="05000000000000000000" pitchFamily="2" charset="2"/>
              <a:buChar char="§"/>
            </a:pPr>
            <a:r>
              <a:rPr lang="en-AU" sz="2800" dirty="0"/>
              <a:t>Flexible delivery</a:t>
            </a:r>
          </a:p>
        </p:txBody>
      </p:sp>
    </p:spTree>
    <p:extLst>
      <p:ext uri="{BB962C8B-B14F-4D97-AF65-F5344CB8AC3E}">
        <p14:creationId xmlns:p14="http://schemas.microsoft.com/office/powerpoint/2010/main" val="20494147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229600" cy="1143000"/>
          </a:xfrm>
        </p:spPr>
        <p:txBody>
          <a:bodyPr/>
          <a:lstStyle/>
          <a:p>
            <a:pPr algn="l"/>
            <a:r>
              <a:rPr lang="en-AU" b="1" dirty="0" smtClean="0">
                <a:solidFill>
                  <a:schemeClr val="bg1"/>
                </a:solidFill>
              </a:rPr>
              <a:t>Where can I apply to?</a:t>
            </a:r>
            <a:endParaRPr lang="en-AU" b="1" dirty="0">
              <a:solidFill>
                <a:schemeClr val="bg1"/>
              </a:solidFill>
            </a:endParaRPr>
          </a:p>
        </p:txBody>
      </p:sp>
      <p:sp>
        <p:nvSpPr>
          <p:cNvPr id="3" name="Content Placeholder 2"/>
          <p:cNvSpPr>
            <a:spLocks noGrp="1"/>
          </p:cNvSpPr>
          <p:nvPr>
            <p:ph idx="1"/>
          </p:nvPr>
        </p:nvSpPr>
        <p:spPr>
          <a:xfrm>
            <a:off x="179512" y="1556792"/>
            <a:ext cx="7056784" cy="5661248"/>
          </a:xfrm>
        </p:spPr>
        <p:txBody>
          <a:bodyPr>
            <a:normAutofit fontScale="25000" lnSpcReduction="20000"/>
          </a:bodyPr>
          <a:lstStyle/>
          <a:p>
            <a:pPr>
              <a:lnSpc>
                <a:spcPct val="80000"/>
              </a:lnSpc>
              <a:spcAft>
                <a:spcPts val="800"/>
              </a:spcAft>
              <a:buNone/>
            </a:pPr>
            <a:r>
              <a:rPr lang="en-AU" altLang="en-US" sz="9600" b="1" dirty="0"/>
              <a:t>Universities:</a:t>
            </a:r>
          </a:p>
          <a:p>
            <a:pPr>
              <a:lnSpc>
                <a:spcPct val="80000"/>
              </a:lnSpc>
              <a:buNone/>
            </a:pPr>
            <a:endParaRPr lang="en-AU" altLang="en-US" sz="3600" dirty="0"/>
          </a:p>
          <a:p>
            <a:pPr>
              <a:lnSpc>
                <a:spcPct val="80000"/>
              </a:lnSpc>
              <a:spcAft>
                <a:spcPts val="1200"/>
              </a:spcAft>
              <a:buFont typeface="Wingdings" panose="05000000000000000000" pitchFamily="2" charset="2"/>
              <a:buChar char="§"/>
            </a:pPr>
            <a:r>
              <a:rPr lang="en-AU" altLang="en-US" sz="8000" dirty="0"/>
              <a:t>Australian Catholic University</a:t>
            </a:r>
          </a:p>
          <a:p>
            <a:pPr>
              <a:lnSpc>
                <a:spcPct val="80000"/>
              </a:lnSpc>
              <a:spcAft>
                <a:spcPts val="1200"/>
              </a:spcAft>
              <a:buFont typeface="Wingdings" panose="05000000000000000000" pitchFamily="2" charset="2"/>
              <a:buChar char="§"/>
            </a:pPr>
            <a:r>
              <a:rPr lang="en-AU" altLang="en-US" sz="8000" dirty="0"/>
              <a:t>Australian Maritime College</a:t>
            </a:r>
          </a:p>
          <a:p>
            <a:pPr>
              <a:lnSpc>
                <a:spcPct val="80000"/>
              </a:lnSpc>
              <a:spcAft>
                <a:spcPts val="1200"/>
              </a:spcAft>
              <a:buFont typeface="Wingdings" panose="05000000000000000000" pitchFamily="2" charset="2"/>
              <a:buChar char="§"/>
            </a:pPr>
            <a:r>
              <a:rPr lang="en-AU" altLang="en-US" sz="8000" dirty="0"/>
              <a:t>Bond University </a:t>
            </a:r>
            <a:r>
              <a:rPr lang="en-AU" altLang="en-US" sz="8000" dirty="0" smtClean="0"/>
              <a:t>(medicine </a:t>
            </a:r>
            <a:r>
              <a:rPr lang="en-AU" altLang="en-US" sz="8000" dirty="0"/>
              <a:t>programs only)</a:t>
            </a:r>
          </a:p>
          <a:p>
            <a:pPr>
              <a:lnSpc>
                <a:spcPct val="80000"/>
              </a:lnSpc>
              <a:spcAft>
                <a:spcPts val="1200"/>
              </a:spcAft>
              <a:buFont typeface="Wingdings" panose="05000000000000000000" pitchFamily="2" charset="2"/>
              <a:buChar char="§"/>
            </a:pPr>
            <a:r>
              <a:rPr lang="en-AU" altLang="en-US" sz="8000" dirty="0" smtClean="0"/>
              <a:t>CQUniversity Australia</a:t>
            </a:r>
            <a:endParaRPr lang="en-AU" altLang="en-US" sz="8000" dirty="0"/>
          </a:p>
          <a:p>
            <a:pPr>
              <a:lnSpc>
                <a:spcPct val="80000"/>
              </a:lnSpc>
              <a:spcAft>
                <a:spcPts val="1200"/>
              </a:spcAft>
              <a:buFont typeface="Wingdings" panose="05000000000000000000" pitchFamily="2" charset="2"/>
              <a:buChar char="§"/>
            </a:pPr>
            <a:r>
              <a:rPr lang="en-AU" altLang="en-US" sz="8000" dirty="0"/>
              <a:t>Griffith University</a:t>
            </a:r>
          </a:p>
          <a:p>
            <a:pPr>
              <a:lnSpc>
                <a:spcPct val="80000"/>
              </a:lnSpc>
              <a:spcAft>
                <a:spcPts val="1200"/>
              </a:spcAft>
              <a:buFont typeface="Wingdings" panose="05000000000000000000" pitchFamily="2" charset="2"/>
              <a:buChar char="§"/>
            </a:pPr>
            <a:r>
              <a:rPr lang="en-AU" altLang="en-US" sz="8000" dirty="0"/>
              <a:t>James Cook University</a:t>
            </a:r>
          </a:p>
          <a:p>
            <a:pPr>
              <a:lnSpc>
                <a:spcPct val="80000"/>
              </a:lnSpc>
              <a:spcAft>
                <a:spcPts val="1200"/>
              </a:spcAft>
              <a:buFont typeface="Wingdings" panose="05000000000000000000" pitchFamily="2" charset="2"/>
              <a:buChar char="§"/>
            </a:pPr>
            <a:r>
              <a:rPr lang="en-AU" altLang="en-US" sz="8000" dirty="0"/>
              <a:t>Queensland University of </a:t>
            </a:r>
            <a:r>
              <a:rPr lang="en-AU" altLang="en-US" sz="8000" dirty="0" smtClean="0"/>
              <a:t>Technology</a:t>
            </a:r>
          </a:p>
          <a:p>
            <a:pPr>
              <a:lnSpc>
                <a:spcPct val="80000"/>
              </a:lnSpc>
              <a:spcAft>
                <a:spcPts val="1200"/>
              </a:spcAft>
              <a:buFont typeface="Wingdings" panose="05000000000000000000" pitchFamily="2" charset="2"/>
              <a:buChar char="§"/>
            </a:pPr>
            <a:r>
              <a:rPr lang="en-AU" altLang="en-US" sz="8000" dirty="0" smtClean="0"/>
              <a:t>Southern </a:t>
            </a:r>
            <a:r>
              <a:rPr lang="en-AU" altLang="en-US" sz="8000" dirty="0"/>
              <a:t>Cross University (mostly on-campus </a:t>
            </a:r>
            <a:r>
              <a:rPr lang="en-AU" altLang="en-US" sz="8000" dirty="0" smtClean="0"/>
              <a:t>courses)</a:t>
            </a:r>
            <a:endParaRPr lang="en-AU" altLang="en-US" sz="8000" dirty="0"/>
          </a:p>
          <a:p>
            <a:pPr>
              <a:lnSpc>
                <a:spcPct val="80000"/>
              </a:lnSpc>
              <a:spcAft>
                <a:spcPts val="1200"/>
              </a:spcAft>
              <a:buFont typeface="Wingdings" panose="05000000000000000000" pitchFamily="2" charset="2"/>
              <a:buChar char="§"/>
            </a:pPr>
            <a:r>
              <a:rPr lang="en-AU" altLang="en-US" sz="8000" dirty="0" smtClean="0"/>
              <a:t>The University of Queensland</a:t>
            </a:r>
          </a:p>
          <a:p>
            <a:pPr>
              <a:lnSpc>
                <a:spcPct val="80000"/>
              </a:lnSpc>
              <a:spcAft>
                <a:spcPts val="1200"/>
              </a:spcAft>
              <a:buFont typeface="Wingdings" panose="05000000000000000000" pitchFamily="2" charset="2"/>
              <a:buChar char="§"/>
            </a:pPr>
            <a:r>
              <a:rPr lang="en-AU" altLang="en-US" sz="8000" dirty="0" smtClean="0"/>
              <a:t>University of New England (mostly on-campus courses)</a:t>
            </a:r>
          </a:p>
          <a:p>
            <a:pPr>
              <a:lnSpc>
                <a:spcPct val="80000"/>
              </a:lnSpc>
              <a:spcAft>
                <a:spcPts val="1200"/>
              </a:spcAft>
              <a:buFont typeface="Wingdings" panose="05000000000000000000" pitchFamily="2" charset="2"/>
              <a:buChar char="§"/>
            </a:pPr>
            <a:r>
              <a:rPr lang="en-AU" altLang="en-US" sz="8000" dirty="0" smtClean="0"/>
              <a:t>University of Southern Queensland</a:t>
            </a:r>
          </a:p>
          <a:p>
            <a:pPr>
              <a:lnSpc>
                <a:spcPct val="80000"/>
              </a:lnSpc>
              <a:spcAft>
                <a:spcPts val="1200"/>
              </a:spcAft>
              <a:buFont typeface="Wingdings" panose="05000000000000000000" pitchFamily="2" charset="2"/>
              <a:buChar char="§"/>
            </a:pPr>
            <a:r>
              <a:rPr lang="en-AU" altLang="en-US" sz="8000" dirty="0" smtClean="0"/>
              <a:t>University of the Sunshine Coast</a:t>
            </a:r>
          </a:p>
          <a:p>
            <a:pPr marL="0" indent="0">
              <a:buNone/>
            </a:pPr>
            <a:endParaRPr lang="en-AU" dirty="0"/>
          </a:p>
        </p:txBody>
      </p:sp>
    </p:spTree>
    <p:extLst>
      <p:ext uri="{BB962C8B-B14F-4D97-AF65-F5344CB8AC3E}">
        <p14:creationId xmlns:p14="http://schemas.microsoft.com/office/powerpoint/2010/main" val="22150039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363272" cy="1084982"/>
          </a:xfrm>
        </p:spPr>
        <p:txBody>
          <a:bodyPr/>
          <a:lstStyle/>
          <a:p>
            <a:pPr algn="l"/>
            <a:r>
              <a:rPr lang="en-AU" b="1" dirty="0">
                <a:solidFill>
                  <a:schemeClr val="bg1"/>
                </a:solidFill>
              </a:rPr>
              <a:t>Where can I apply to</a:t>
            </a:r>
            <a:r>
              <a:rPr lang="en-AU" b="1" dirty="0" smtClean="0">
                <a:solidFill>
                  <a:schemeClr val="bg1"/>
                </a:solidFill>
              </a:rPr>
              <a:t>? </a:t>
            </a:r>
            <a:r>
              <a:rPr lang="en-AU" sz="2400" b="1" dirty="0" smtClean="0">
                <a:solidFill>
                  <a:schemeClr val="bg1"/>
                </a:solidFill>
              </a:rPr>
              <a:t>(cont.)</a:t>
            </a:r>
            <a:endParaRPr lang="en-AU" sz="2400" dirty="0"/>
          </a:p>
        </p:txBody>
      </p:sp>
      <p:sp>
        <p:nvSpPr>
          <p:cNvPr id="3" name="Content Placeholder 2"/>
          <p:cNvSpPr>
            <a:spLocks noGrp="1"/>
          </p:cNvSpPr>
          <p:nvPr>
            <p:ph idx="1"/>
          </p:nvPr>
        </p:nvSpPr>
        <p:spPr>
          <a:xfrm>
            <a:off x="179512" y="1628800"/>
            <a:ext cx="7415811" cy="4968552"/>
          </a:xfrm>
        </p:spPr>
        <p:txBody>
          <a:bodyPr>
            <a:normAutofit/>
          </a:bodyPr>
          <a:lstStyle/>
          <a:p>
            <a:pPr marL="0" indent="0">
              <a:buNone/>
            </a:pPr>
            <a:endParaRPr lang="en-AU" sz="2800" dirty="0" smtClean="0"/>
          </a:p>
          <a:p>
            <a:pPr>
              <a:buFont typeface="Wingdings" panose="05000000000000000000" pitchFamily="2" charset="2"/>
              <a:buChar char="§"/>
            </a:pPr>
            <a:r>
              <a:rPr lang="en-AU" sz="2800" dirty="0" smtClean="0"/>
              <a:t>TAFE Queensland</a:t>
            </a:r>
            <a:endParaRPr lang="en-AU" sz="2800" dirty="0"/>
          </a:p>
          <a:p>
            <a:pPr marL="0" indent="0">
              <a:buNone/>
            </a:pPr>
            <a:endParaRPr lang="en-AU" sz="2800" b="1" dirty="0"/>
          </a:p>
          <a:p>
            <a:pPr marL="0" indent="0">
              <a:spcAft>
                <a:spcPts val="800"/>
              </a:spcAft>
              <a:buNone/>
            </a:pPr>
            <a:r>
              <a:rPr lang="en-AU" sz="2800" b="1" dirty="0" smtClean="0"/>
              <a:t>Colleges </a:t>
            </a:r>
            <a:r>
              <a:rPr lang="en-AU" sz="2800" b="1" dirty="0"/>
              <a:t>and </a:t>
            </a:r>
            <a:r>
              <a:rPr lang="en-AU" sz="2800" b="1" dirty="0" smtClean="0"/>
              <a:t>Institutes:</a:t>
            </a:r>
            <a:endParaRPr lang="en-AU" sz="2800" b="1" dirty="0"/>
          </a:p>
          <a:p>
            <a:pPr>
              <a:buFont typeface="Wingdings" panose="05000000000000000000" pitchFamily="2" charset="2"/>
              <a:buChar char="§"/>
            </a:pPr>
            <a:r>
              <a:rPr lang="en-AU" sz="2800" dirty="0"/>
              <a:t>Christian Heritage College</a:t>
            </a:r>
          </a:p>
          <a:p>
            <a:pPr>
              <a:buFont typeface="Wingdings" panose="05000000000000000000" pitchFamily="2" charset="2"/>
              <a:buChar char="§"/>
            </a:pPr>
            <a:r>
              <a:rPr lang="en-AU" sz="2800" dirty="0"/>
              <a:t>Queensland Institute of Business and Technology</a:t>
            </a:r>
          </a:p>
          <a:p>
            <a:pPr>
              <a:buFont typeface="Wingdings" panose="05000000000000000000" pitchFamily="2" charset="2"/>
              <a:buChar char="§"/>
            </a:pPr>
            <a:r>
              <a:rPr lang="en-AU" sz="2800" dirty="0"/>
              <a:t>SAE Creative Media Institute</a:t>
            </a:r>
          </a:p>
        </p:txBody>
      </p:sp>
    </p:spTree>
    <p:extLst>
      <p:ext uri="{BB962C8B-B14F-4D97-AF65-F5344CB8AC3E}">
        <p14:creationId xmlns:p14="http://schemas.microsoft.com/office/powerpoint/2010/main" val="3436387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936</TotalTime>
  <Words>3727</Words>
  <Application>Microsoft Office PowerPoint</Application>
  <PresentationFormat>On-screen Show (4:3)</PresentationFormat>
  <Paragraphs>520</Paragraphs>
  <Slides>61</Slides>
  <Notes>4</Notes>
  <HiddenSlides>0</HiddenSlides>
  <MMClips>0</MMClips>
  <ScaleCrop>false</ScaleCrop>
  <HeadingPairs>
    <vt:vector size="4" baseType="variant">
      <vt:variant>
        <vt:lpstr>Theme</vt:lpstr>
      </vt:variant>
      <vt:variant>
        <vt:i4>2</vt:i4>
      </vt:variant>
      <vt:variant>
        <vt:lpstr>Slide Titles</vt:lpstr>
      </vt:variant>
      <vt:variant>
        <vt:i4>61</vt:i4>
      </vt:variant>
    </vt:vector>
  </HeadingPairs>
  <TitlesOfParts>
    <vt:vector size="63" baseType="lpstr">
      <vt:lpstr>Office Theme</vt:lpstr>
      <vt:lpstr>Custom Design</vt:lpstr>
      <vt:lpstr>PowerPoint Presentation</vt:lpstr>
      <vt:lpstr>2014/2015  Tertiary Admissions</vt:lpstr>
      <vt:lpstr>Contents</vt:lpstr>
      <vt:lpstr>Contents (cont.)</vt:lpstr>
      <vt:lpstr>Who can apply through QTAC?</vt:lpstr>
      <vt:lpstr>Courses available through QTAC</vt:lpstr>
      <vt:lpstr>What modes of study can  I choose from?</vt:lpstr>
      <vt:lpstr>Where can I apply to?</vt:lpstr>
      <vt:lpstr>Where can I apply to? (cont.)</vt:lpstr>
      <vt:lpstr>More information about  tertiary study</vt:lpstr>
      <vt:lpstr>More information about  tertiary study (cont.)</vt:lpstr>
      <vt:lpstr>More information about  tertiary study (cont.)</vt:lpstr>
      <vt:lpstr>Choosing your preferences</vt:lpstr>
      <vt:lpstr>Choosing your preferences (cont.)</vt:lpstr>
      <vt:lpstr>Choosing your preferences (cont.)</vt:lpstr>
      <vt:lpstr>Choosing your preferences (cont.)</vt:lpstr>
      <vt:lpstr>Choosing your preferences (cont.)</vt:lpstr>
      <vt:lpstr>Choosing your preferences (cont.)</vt:lpstr>
      <vt:lpstr>Choosing your preferences (cont.)</vt:lpstr>
      <vt:lpstr>Choosing your preferences (cont.)</vt:lpstr>
      <vt:lpstr>Choosing your preferences (cont.)</vt:lpstr>
      <vt:lpstr>Choosing your preferences (cont.)</vt:lpstr>
      <vt:lpstr>Choosing your preferences (cont.) Ordering preferences example</vt:lpstr>
      <vt:lpstr>Choosing your preferences (cont.)</vt:lpstr>
      <vt:lpstr>Choosing your preferences (cont.) Reminder…</vt:lpstr>
      <vt:lpstr>Choosing your preferences (cont.)</vt:lpstr>
      <vt:lpstr>Choosing your preferences (cont.)</vt:lpstr>
      <vt:lpstr>Choosing your preferences (cont.)</vt:lpstr>
      <vt:lpstr>Choosing your preferences (cont.)</vt:lpstr>
      <vt:lpstr>Choosing your preferences (cont.)</vt:lpstr>
      <vt:lpstr>Course fees</vt:lpstr>
      <vt:lpstr>Course fees (cont.)</vt:lpstr>
      <vt:lpstr>Course fees (cont.)</vt:lpstr>
      <vt:lpstr>Course fees (cont.)</vt:lpstr>
      <vt:lpstr>Course fees (cont.)</vt:lpstr>
      <vt:lpstr>Course fees (cont.)</vt:lpstr>
      <vt:lpstr>Course fees (cont.)</vt:lpstr>
      <vt:lpstr>Key Dates</vt:lpstr>
      <vt:lpstr>Key Dates (cont.)</vt:lpstr>
      <vt:lpstr>Key Dates – Offers </vt:lpstr>
      <vt:lpstr>Key Dates – Offers (cont.)</vt:lpstr>
      <vt:lpstr>How to apply</vt:lpstr>
      <vt:lpstr>How to apply (cont.)</vt:lpstr>
      <vt:lpstr>How to apply (cont.)</vt:lpstr>
      <vt:lpstr>How to apply (cont.)</vt:lpstr>
      <vt:lpstr>How to apply (cont.)</vt:lpstr>
      <vt:lpstr>How to apply (cont.)</vt:lpstr>
      <vt:lpstr>How to apply (cont.)</vt:lpstr>
      <vt:lpstr>How to apply (cont.)</vt:lpstr>
      <vt:lpstr>Current Applicant online service</vt:lpstr>
      <vt:lpstr>Current Applicant online service (cont.)</vt:lpstr>
      <vt:lpstr>Current Applicant online service (cont.)</vt:lpstr>
      <vt:lpstr>Responding to a tertiary offer</vt:lpstr>
      <vt:lpstr>Responding to a tertiary offer (cont.)</vt:lpstr>
      <vt:lpstr>Responding to a tertiary offer (cont.)</vt:lpstr>
      <vt:lpstr>Responding to a tertiary offer (cont.)</vt:lpstr>
      <vt:lpstr>Responding to a tertiary offer (cont.)</vt:lpstr>
      <vt:lpstr>PowerPoint Presentation</vt:lpstr>
      <vt:lpstr>Keep up-to-date via Social Media</vt:lpstr>
      <vt:lpstr>Good Luck!</vt:lpstr>
      <vt:lpstr>Good Luck!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Rachelle White</dc:creator>
  <cp:lastModifiedBy>Louise Mardle</cp:lastModifiedBy>
  <cp:revision>169</cp:revision>
  <cp:lastPrinted>2014-06-30T23:16:59Z</cp:lastPrinted>
  <dcterms:created xsi:type="dcterms:W3CDTF">2014-03-18T03:37:54Z</dcterms:created>
  <dcterms:modified xsi:type="dcterms:W3CDTF">2014-07-01T00:27:11Z</dcterms:modified>
</cp:coreProperties>
</file>